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20" r:id="rId1"/>
  </p:sldMasterIdLst>
  <p:notesMasterIdLst>
    <p:notesMasterId r:id="rId23"/>
  </p:notesMasterIdLst>
  <p:sldIdLst>
    <p:sldId id="476" r:id="rId2"/>
    <p:sldId id="478" r:id="rId3"/>
    <p:sldId id="474" r:id="rId4"/>
    <p:sldId id="487" r:id="rId5"/>
    <p:sldId id="466" r:id="rId6"/>
    <p:sldId id="450" r:id="rId7"/>
    <p:sldId id="485" r:id="rId8"/>
    <p:sldId id="483" r:id="rId9"/>
    <p:sldId id="486" r:id="rId10"/>
    <p:sldId id="488" r:id="rId11"/>
    <p:sldId id="489" r:id="rId12"/>
    <p:sldId id="469" r:id="rId13"/>
    <p:sldId id="470" r:id="rId14"/>
    <p:sldId id="471" r:id="rId15"/>
    <p:sldId id="472" r:id="rId16"/>
    <p:sldId id="473" r:id="rId17"/>
    <p:sldId id="462" r:id="rId18"/>
    <p:sldId id="490" r:id="rId19"/>
    <p:sldId id="480" r:id="rId20"/>
    <p:sldId id="479" r:id="rId21"/>
    <p:sldId id="477" r:id="rId2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ert Manfredonia" initials="RM" lastIdx="3" clrIdx="0">
    <p:extLst>
      <p:ext uri="{19B8F6BF-5375-455C-9EA6-DF929625EA0E}">
        <p15:presenceInfo xmlns:p15="http://schemas.microsoft.com/office/powerpoint/2012/main" userId="S::RManfredonia@eastsidedistilling.com::6078c45c-31d5-48c7-8006-1cac25cb46ed" providerId="AD"/>
      </p:ext>
    </p:extLst>
  </p:cmAuthor>
  <p:cmAuthor id="2" name="Amy Brassard" initials="AB" lastIdx="1" clrIdx="1">
    <p:extLst>
      <p:ext uri="{19B8F6BF-5375-455C-9EA6-DF929625EA0E}">
        <p15:presenceInfo xmlns:p15="http://schemas.microsoft.com/office/powerpoint/2012/main" userId="S::ABrassard@eastsidedistilling.com::df6a856b-b84e-40fc-b5e0-f324f3d8bd5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6618"/>
    <a:srgbClr val="8F7017"/>
    <a:srgbClr val="8A3017"/>
    <a:srgbClr val="C29BEC"/>
    <a:srgbClr val="BE8CE9"/>
    <a:srgbClr val="222222"/>
    <a:srgbClr val="4F4F4F"/>
    <a:srgbClr val="3B3B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98" autoAdjust="0"/>
    <p:restoredTop sz="94668"/>
  </p:normalViewPr>
  <p:slideViewPr>
    <p:cSldViewPr snapToGrid="0" snapToObjects="1">
      <p:cViewPr varScale="1">
        <p:scale>
          <a:sx n="136" d="100"/>
          <a:sy n="136" d="100"/>
        </p:scale>
        <p:origin x="125" y="149"/>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60" d="100"/>
          <a:sy n="60" d="100"/>
        </p:scale>
        <p:origin x="170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Craft Spirits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poly"/>
            <c:order val="2"/>
            <c:dispRSqr val="0"/>
            <c:dispEq val="0"/>
          </c:trendline>
          <c:cat>
            <c:numRef>
              <c:f>Sheet1!$A$2:$A$8</c:f>
              <c:numCache>
                <c:formatCode>General</c:formatCode>
                <c:ptCount val="7"/>
                <c:pt idx="0">
                  <c:v>2019</c:v>
                </c:pt>
                <c:pt idx="1">
                  <c:v>2020</c:v>
                </c:pt>
                <c:pt idx="2">
                  <c:v>2021</c:v>
                </c:pt>
                <c:pt idx="3">
                  <c:v>2022</c:v>
                </c:pt>
                <c:pt idx="4">
                  <c:v>2023</c:v>
                </c:pt>
                <c:pt idx="5">
                  <c:v>2024</c:v>
                </c:pt>
                <c:pt idx="6">
                  <c:v>2025</c:v>
                </c:pt>
              </c:numCache>
            </c:numRef>
          </c:cat>
          <c:val>
            <c:numRef>
              <c:f>Sheet1!$B$2:$B$8</c:f>
              <c:numCache>
                <c:formatCode>0.0</c:formatCode>
                <c:ptCount val="7"/>
                <c:pt idx="0">
                  <c:v>6.2</c:v>
                </c:pt>
                <c:pt idx="1">
                  <c:v>5.5</c:v>
                </c:pt>
                <c:pt idx="2">
                  <c:v>6.38</c:v>
                </c:pt>
                <c:pt idx="3">
                  <c:v>8.6768000000000001</c:v>
                </c:pt>
                <c:pt idx="4">
                  <c:v>11.973984</c:v>
                </c:pt>
                <c:pt idx="5">
                  <c:v>16.763577599999998</c:v>
                </c:pt>
                <c:pt idx="6">
                  <c:v>23.469008639999995</c:v>
                </c:pt>
              </c:numCache>
            </c:numRef>
          </c:val>
          <c:extLst>
            <c:ext xmlns:c16="http://schemas.microsoft.com/office/drawing/2014/chart" uri="{C3380CC4-5D6E-409C-BE32-E72D297353CC}">
              <c16:uniqueId val="{00000000-4996-B849-9C24-83EE10DBFCCD}"/>
            </c:ext>
          </c:extLst>
        </c:ser>
        <c:ser>
          <c:idx val="1"/>
          <c:order val="1"/>
          <c:tx>
            <c:strRef>
              <c:f>Sheet1!$C$1</c:f>
              <c:strCache>
                <c:ptCount val="1"/>
                <c:pt idx="0">
                  <c:v>Total Spirits</c:v>
                </c:pt>
              </c:strCache>
            </c:strRef>
          </c:tx>
          <c:spPr>
            <a:solidFill>
              <a:schemeClr val="bg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poly"/>
            <c:order val="2"/>
            <c:dispRSqr val="0"/>
            <c:dispEq val="0"/>
          </c:trendline>
          <c:cat>
            <c:numRef>
              <c:f>Sheet1!$A$2:$A$8</c:f>
              <c:numCache>
                <c:formatCode>General</c:formatCode>
                <c:ptCount val="7"/>
                <c:pt idx="0">
                  <c:v>2019</c:v>
                </c:pt>
                <c:pt idx="1">
                  <c:v>2020</c:v>
                </c:pt>
                <c:pt idx="2">
                  <c:v>2021</c:v>
                </c:pt>
                <c:pt idx="3">
                  <c:v>2022</c:v>
                </c:pt>
                <c:pt idx="4">
                  <c:v>2023</c:v>
                </c:pt>
                <c:pt idx="5">
                  <c:v>2024</c:v>
                </c:pt>
                <c:pt idx="6">
                  <c:v>2025</c:v>
                </c:pt>
              </c:numCache>
            </c:numRef>
          </c:cat>
          <c:val>
            <c:numRef>
              <c:f>Sheet1!$C$2:$C$8</c:f>
              <c:numCache>
                <c:formatCode>0.0</c:formatCode>
                <c:ptCount val="7"/>
                <c:pt idx="0" formatCode="General">
                  <c:v>29.9</c:v>
                </c:pt>
                <c:pt idx="1">
                  <c:v>31.2</c:v>
                </c:pt>
                <c:pt idx="2">
                  <c:v>33.072000000000003</c:v>
                </c:pt>
                <c:pt idx="3">
                  <c:v>35.056320000000007</c:v>
                </c:pt>
                <c:pt idx="4">
                  <c:v>37.159699200000006</c:v>
                </c:pt>
                <c:pt idx="5">
                  <c:v>39.389281152000009</c:v>
                </c:pt>
                <c:pt idx="6">
                  <c:v>41.752638021120013</c:v>
                </c:pt>
              </c:numCache>
            </c:numRef>
          </c:val>
          <c:extLst>
            <c:ext xmlns:c16="http://schemas.microsoft.com/office/drawing/2014/chart" uri="{C3380CC4-5D6E-409C-BE32-E72D297353CC}">
              <c16:uniqueId val="{00000001-4996-B849-9C24-83EE10DBFCCD}"/>
            </c:ext>
          </c:extLst>
        </c:ser>
        <c:dLbls>
          <c:showLegendKey val="0"/>
          <c:showVal val="0"/>
          <c:showCatName val="0"/>
          <c:showSerName val="0"/>
          <c:showPercent val="0"/>
          <c:showBubbleSize val="0"/>
        </c:dLbls>
        <c:gapWidth val="150"/>
        <c:axId val="865609183"/>
        <c:axId val="841769519"/>
      </c:barChart>
      <c:catAx>
        <c:axId val="8656091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1769519"/>
        <c:crosses val="autoZero"/>
        <c:auto val="1"/>
        <c:lblAlgn val="ctr"/>
        <c:lblOffset val="100"/>
        <c:noMultiLvlLbl val="0"/>
      </c:catAx>
      <c:valAx>
        <c:axId val="84176951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656091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B422F7A6-FDF5-EC4A-9EF8-50939864036B}" type="datetimeFigureOut">
              <a:rPr lang="en-US" smtClean="0"/>
              <a:t>3/17/2021</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FAB5384B-A487-6840-BFCD-847D4F9D7275}" type="slidenum">
              <a:rPr lang="en-US" smtClean="0"/>
              <a:t>‹#›</a:t>
            </a:fld>
            <a:endParaRPr lang="en-US" dirty="0"/>
          </a:p>
        </p:txBody>
      </p:sp>
    </p:spTree>
    <p:extLst>
      <p:ext uri="{BB962C8B-B14F-4D97-AF65-F5344CB8AC3E}">
        <p14:creationId xmlns:p14="http://schemas.microsoft.com/office/powerpoint/2010/main" val="4174997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B5384B-A487-6840-BFCD-847D4F9D7275}" type="slidenum">
              <a:rPr lang="en-US" smtClean="0"/>
              <a:t>1</a:t>
            </a:fld>
            <a:endParaRPr lang="en-US" dirty="0"/>
          </a:p>
        </p:txBody>
      </p:sp>
    </p:spTree>
    <p:extLst>
      <p:ext uri="{BB962C8B-B14F-4D97-AF65-F5344CB8AC3E}">
        <p14:creationId xmlns:p14="http://schemas.microsoft.com/office/powerpoint/2010/main" val="2709318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PURPOSE: We have the right model and in the right place must stay “Focused”</a:t>
            </a:r>
          </a:p>
          <a:p>
            <a:endParaRPr lang="en-US" dirty="0">
              <a:highlight>
                <a:srgbClr val="FFFF00"/>
              </a:highlight>
            </a:endParaRPr>
          </a:p>
          <a:p>
            <a:pPr marL="177845" indent="-177845">
              <a:buFont typeface="Arial" panose="020B0604020202020204" pitchFamily="34" charset="0"/>
              <a:buChar char="•"/>
            </a:pPr>
            <a:r>
              <a:rPr lang="en-US" dirty="0"/>
              <a:t>Turns out Portland is hugely important</a:t>
            </a:r>
          </a:p>
          <a:p>
            <a:pPr marL="177845" indent="-177845">
              <a:buFont typeface="Arial" panose="020B0604020202020204" pitchFamily="34" charset="0"/>
              <a:buChar char="•"/>
            </a:pPr>
            <a:endParaRPr lang="en-US" dirty="0"/>
          </a:p>
          <a:p>
            <a:pPr marL="177845" indent="-177845">
              <a:buFont typeface="Arial" panose="020B0604020202020204" pitchFamily="34" charset="0"/>
              <a:buChar char="•"/>
            </a:pPr>
            <a:r>
              <a:rPr lang="en-US" dirty="0"/>
              <a:t>Oregon and the Pacific Northwest is more important than a “thin” National Foot Print</a:t>
            </a:r>
          </a:p>
          <a:p>
            <a:pPr marL="177845" indent="-177845">
              <a:buFont typeface="Arial" panose="020B0604020202020204" pitchFamily="34" charset="0"/>
              <a:buChar char="•"/>
            </a:pPr>
            <a:endParaRPr lang="en-US" dirty="0"/>
          </a:p>
          <a:p>
            <a:pPr marL="177845" indent="-177845">
              <a:buFont typeface="Arial" panose="020B0604020202020204" pitchFamily="34" charset="0"/>
              <a:buChar char="•"/>
            </a:pPr>
            <a:r>
              <a:rPr lang="en-US" dirty="0"/>
              <a:t>Oregon, California, Texas, Colorado and Washington are key states for the Craft “Explosion”  In prior years we were racing to get east when the “gold mine” is in the west</a:t>
            </a:r>
          </a:p>
          <a:p>
            <a:pPr marL="177845" indent="-177845">
              <a:buFont typeface="Arial" panose="020B0604020202020204" pitchFamily="34" charset="0"/>
              <a:buChar char="•"/>
            </a:pPr>
            <a:endParaRPr lang="en-US" dirty="0"/>
          </a:p>
          <a:p>
            <a:pPr marL="177845" indent="-177845">
              <a:buFont typeface="Arial" panose="020B0604020202020204" pitchFamily="34" charset="0"/>
              <a:buChar char="•"/>
            </a:pPr>
            <a:r>
              <a:rPr lang="en-US" dirty="0"/>
              <a:t>Spirits will invest in these key states—focus innovation and product development there. If successful we will get “permission” and “invited” to go national as opposed to pay out all gross margin to go national</a:t>
            </a:r>
          </a:p>
          <a:p>
            <a:endParaRPr lang="en-US" dirty="0"/>
          </a:p>
        </p:txBody>
      </p:sp>
      <p:sp>
        <p:nvSpPr>
          <p:cNvPr id="4" name="Slide Number Placeholder 3"/>
          <p:cNvSpPr>
            <a:spLocks noGrp="1"/>
          </p:cNvSpPr>
          <p:nvPr>
            <p:ph type="sldNum" sz="quarter" idx="5"/>
          </p:nvPr>
        </p:nvSpPr>
        <p:spPr/>
        <p:txBody>
          <a:bodyPr/>
          <a:lstStyle/>
          <a:p>
            <a:fld id="{FAB5384B-A487-6840-BFCD-847D4F9D7275}" type="slidenum">
              <a:rPr lang="en-US" smtClean="0"/>
              <a:t>17</a:t>
            </a:fld>
            <a:endParaRPr lang="en-US" dirty="0"/>
          </a:p>
        </p:txBody>
      </p:sp>
    </p:spTree>
    <p:extLst>
      <p:ext uri="{BB962C8B-B14F-4D97-AF65-F5344CB8AC3E}">
        <p14:creationId xmlns:p14="http://schemas.microsoft.com/office/powerpoint/2010/main" val="3082154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PURPOSE:  Craft has critical scale in the Pacific Northwest on top of great market</a:t>
            </a:r>
          </a:p>
          <a:p>
            <a:endParaRPr lang="en-US" dirty="0">
              <a:highlight>
                <a:srgbClr val="FFFF00"/>
              </a:highlight>
            </a:endParaRPr>
          </a:p>
          <a:p>
            <a:pPr marL="177845" indent="-177845">
              <a:buFont typeface="Arial" panose="020B0604020202020204" pitchFamily="34" charset="0"/>
              <a:buChar char="•"/>
            </a:pPr>
            <a:r>
              <a:rPr lang="en-US" dirty="0"/>
              <a:t>Turns out Portland is hugely important for Craft Beverage too</a:t>
            </a:r>
          </a:p>
          <a:p>
            <a:pPr marL="177845" indent="-177845">
              <a:buFont typeface="Arial" panose="020B0604020202020204" pitchFamily="34" charset="0"/>
              <a:buChar char="•"/>
            </a:pPr>
            <a:endParaRPr lang="en-US" dirty="0"/>
          </a:p>
          <a:p>
            <a:pPr marL="177845" indent="-177845">
              <a:buFont typeface="Arial" panose="020B0604020202020204" pitchFamily="34" charset="0"/>
              <a:buChar char="•"/>
            </a:pPr>
            <a:r>
              <a:rPr lang="en-US" dirty="0"/>
              <a:t>Mobile canning following growth of microbreweries, wineries, and cider</a:t>
            </a:r>
          </a:p>
          <a:p>
            <a:pPr marL="177845" indent="-177845">
              <a:buFont typeface="Arial" panose="020B0604020202020204" pitchFamily="34" charset="0"/>
              <a:buChar char="•"/>
            </a:pPr>
            <a:endParaRPr lang="en-US" dirty="0"/>
          </a:p>
          <a:p>
            <a:pPr marL="177845" indent="-177845">
              <a:buFont typeface="Arial" panose="020B0604020202020204" pitchFamily="34" charset="0"/>
              <a:buChar char="•"/>
            </a:pPr>
            <a:r>
              <a:rPr lang="en-US" dirty="0"/>
              <a:t>Mobile canning opportunity is not like large scale contract manufacturing—value proposition to customer completely different—we are critical to them and they pay for it</a:t>
            </a:r>
          </a:p>
          <a:p>
            <a:pPr marL="177845" indent="-177845">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FAB5384B-A487-6840-BFCD-847D4F9D7275}" type="slidenum">
              <a:rPr lang="en-US" smtClean="0"/>
              <a:t>19</a:t>
            </a:fld>
            <a:endParaRPr lang="en-US" dirty="0"/>
          </a:p>
        </p:txBody>
      </p:sp>
    </p:spTree>
    <p:extLst>
      <p:ext uri="{BB962C8B-B14F-4D97-AF65-F5344CB8AC3E}">
        <p14:creationId xmlns:p14="http://schemas.microsoft.com/office/powerpoint/2010/main" val="3483554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PURPOSE:  Craft strategy has a high return on investment</a:t>
            </a:r>
          </a:p>
          <a:p>
            <a:endParaRPr lang="en-US" dirty="0">
              <a:highlight>
                <a:srgbClr val="FFFF00"/>
              </a:highlight>
            </a:endParaRPr>
          </a:p>
          <a:p>
            <a:pPr marL="177845" indent="-177845">
              <a:buFont typeface="Arial" panose="020B0604020202020204" pitchFamily="34" charset="0"/>
              <a:buChar char="•"/>
            </a:pPr>
            <a:r>
              <a:rPr lang="en-US" dirty="0"/>
              <a:t>Craft’s utilization rate is highly correlated with margins—100% utilization = very high margins</a:t>
            </a:r>
          </a:p>
          <a:p>
            <a:pPr marL="177845" indent="-177845">
              <a:buFont typeface="Arial" panose="020B0604020202020204" pitchFamily="34" charset="0"/>
              <a:buChar char="•"/>
            </a:pPr>
            <a:endParaRPr lang="en-US" dirty="0"/>
          </a:p>
          <a:p>
            <a:pPr marL="177845" indent="-177845">
              <a:buFont typeface="Arial" panose="020B0604020202020204" pitchFamily="34" charset="0"/>
              <a:buChar char="•"/>
            </a:pPr>
            <a:r>
              <a:rPr lang="en-US" dirty="0"/>
              <a:t>Hub and Spoke expands utilization lowers investment raises barriers to entry</a:t>
            </a:r>
          </a:p>
          <a:p>
            <a:pPr marL="177845" indent="-177845">
              <a:buFont typeface="Arial" panose="020B0604020202020204" pitchFamily="34" charset="0"/>
              <a:buChar char="•"/>
            </a:pPr>
            <a:endParaRPr lang="en-US" dirty="0"/>
          </a:p>
          <a:p>
            <a:pPr marL="177845" indent="-177845">
              <a:buFont typeface="Arial" panose="020B0604020202020204" pitchFamily="34" charset="0"/>
              <a:buChar char="•"/>
            </a:pPr>
            <a:r>
              <a:rPr lang="en-US" dirty="0"/>
              <a:t>Cash margins and low capital costs help support Spirits growth</a:t>
            </a:r>
          </a:p>
          <a:p>
            <a:pPr marL="177845" indent="-177845">
              <a:buFont typeface="Arial" panose="020B0604020202020204" pitchFamily="34" charset="0"/>
              <a:buChar char="•"/>
            </a:pPr>
            <a:endParaRPr lang="en-US" dirty="0"/>
          </a:p>
          <a:p>
            <a:pPr marL="177845" indent="-177845">
              <a:buFont typeface="Arial" panose="020B0604020202020204" pitchFamily="34" charset="0"/>
              <a:buChar char="•"/>
            </a:pPr>
            <a:r>
              <a:rPr lang="en-US" dirty="0"/>
              <a:t>Synergies to be realized between Spirits and Canning</a:t>
            </a:r>
          </a:p>
          <a:p>
            <a:endParaRPr lang="en-US" dirty="0"/>
          </a:p>
        </p:txBody>
      </p:sp>
      <p:sp>
        <p:nvSpPr>
          <p:cNvPr id="4" name="Slide Number Placeholder 3"/>
          <p:cNvSpPr>
            <a:spLocks noGrp="1"/>
          </p:cNvSpPr>
          <p:nvPr>
            <p:ph type="sldNum" sz="quarter" idx="5"/>
          </p:nvPr>
        </p:nvSpPr>
        <p:spPr/>
        <p:txBody>
          <a:bodyPr/>
          <a:lstStyle/>
          <a:p>
            <a:fld id="{FAB5384B-A487-6840-BFCD-847D4F9D7275}" type="slidenum">
              <a:rPr lang="en-US" smtClean="0"/>
              <a:t>20</a:t>
            </a:fld>
            <a:endParaRPr lang="en-US" dirty="0"/>
          </a:p>
        </p:txBody>
      </p:sp>
    </p:spTree>
    <p:extLst>
      <p:ext uri="{BB962C8B-B14F-4D97-AF65-F5344CB8AC3E}">
        <p14:creationId xmlns:p14="http://schemas.microsoft.com/office/powerpoint/2010/main" val="946276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PURPOSE:  This is just the beginning—working on alignment and executing the 2021 plan</a:t>
            </a:r>
          </a:p>
          <a:p>
            <a:endParaRPr lang="en-US" dirty="0">
              <a:highlight>
                <a:srgbClr val="FFFF00"/>
              </a:highlight>
            </a:endParaRPr>
          </a:p>
          <a:p>
            <a:pPr marL="177845" indent="-177845">
              <a:buFont typeface="Arial" panose="020B0604020202020204" pitchFamily="34" charset="0"/>
              <a:buChar char="•"/>
            </a:pPr>
            <a:r>
              <a:rPr lang="en-US" dirty="0"/>
              <a:t>Focus on building a 3 year plan that capitalizes on huge opportunities</a:t>
            </a:r>
          </a:p>
          <a:p>
            <a:pPr marL="177845" indent="-177845">
              <a:buFont typeface="Arial" panose="020B0604020202020204" pitchFamily="34" charset="0"/>
              <a:buChar char="•"/>
            </a:pPr>
            <a:endParaRPr lang="en-US" dirty="0"/>
          </a:p>
          <a:p>
            <a:pPr marL="177845" indent="-177845">
              <a:buFont typeface="Arial" panose="020B0604020202020204" pitchFamily="34" charset="0"/>
              <a:buChar char="•"/>
            </a:pPr>
            <a:r>
              <a:rPr lang="en-US" dirty="0"/>
              <a:t>Key focus finish Balance Sheet Alignment</a:t>
            </a:r>
          </a:p>
          <a:p>
            <a:pPr marL="177845" indent="-177845">
              <a:buFont typeface="Arial" panose="020B0604020202020204" pitchFamily="34" charset="0"/>
              <a:buChar char="•"/>
            </a:pPr>
            <a:endParaRPr lang="en-US" dirty="0"/>
          </a:p>
          <a:p>
            <a:pPr marL="177845" indent="-177845">
              <a:buFont typeface="Arial" panose="020B0604020202020204" pitchFamily="34" charset="0"/>
              <a:buChar char="•"/>
            </a:pPr>
            <a:r>
              <a:rPr lang="en-US" dirty="0"/>
              <a:t>Key focus Stakeholder Alignment</a:t>
            </a:r>
          </a:p>
          <a:p>
            <a:endParaRPr lang="en-US" dirty="0"/>
          </a:p>
        </p:txBody>
      </p:sp>
      <p:sp>
        <p:nvSpPr>
          <p:cNvPr id="4" name="Slide Number Placeholder 3"/>
          <p:cNvSpPr>
            <a:spLocks noGrp="1"/>
          </p:cNvSpPr>
          <p:nvPr>
            <p:ph type="sldNum" sz="quarter" idx="5"/>
          </p:nvPr>
        </p:nvSpPr>
        <p:spPr/>
        <p:txBody>
          <a:bodyPr/>
          <a:lstStyle/>
          <a:p>
            <a:fld id="{FAB5384B-A487-6840-BFCD-847D4F9D7275}" type="slidenum">
              <a:rPr lang="en-US" smtClean="0"/>
              <a:t>21</a:t>
            </a:fld>
            <a:endParaRPr lang="en-US" dirty="0"/>
          </a:p>
        </p:txBody>
      </p:sp>
    </p:spTree>
    <p:extLst>
      <p:ext uri="{BB962C8B-B14F-4D97-AF65-F5344CB8AC3E}">
        <p14:creationId xmlns:p14="http://schemas.microsoft.com/office/powerpoint/2010/main" val="1381031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Safe Harbor Statement</a:t>
            </a:r>
          </a:p>
        </p:txBody>
      </p:sp>
      <p:sp>
        <p:nvSpPr>
          <p:cNvPr id="4" name="Slide Number Placeholder 3"/>
          <p:cNvSpPr>
            <a:spLocks noGrp="1"/>
          </p:cNvSpPr>
          <p:nvPr>
            <p:ph type="sldNum" sz="quarter" idx="5"/>
          </p:nvPr>
        </p:nvSpPr>
        <p:spPr/>
        <p:txBody>
          <a:bodyPr/>
          <a:lstStyle/>
          <a:p>
            <a:fld id="{FAB5384B-A487-6840-BFCD-847D4F9D7275}" type="slidenum">
              <a:rPr lang="en-US" smtClean="0"/>
              <a:t>2</a:t>
            </a:fld>
            <a:endParaRPr lang="en-US" dirty="0"/>
          </a:p>
        </p:txBody>
      </p:sp>
    </p:spTree>
    <p:extLst>
      <p:ext uri="{BB962C8B-B14F-4D97-AF65-F5344CB8AC3E}">
        <p14:creationId xmlns:p14="http://schemas.microsoft.com/office/powerpoint/2010/main" val="2300714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PURPOSE: Summarize Investment Highlights—introduce “Why invest in Eastside”</a:t>
            </a:r>
          </a:p>
          <a:p>
            <a:endParaRPr lang="en-US" dirty="0">
              <a:highlight>
                <a:srgbClr val="FFFF00"/>
              </a:highlight>
            </a:endParaRPr>
          </a:p>
          <a:p>
            <a:pPr marL="171450" indent="-171450">
              <a:buFont typeface="Arial" panose="020B0604020202020204" pitchFamily="34" charset="0"/>
              <a:buChar char="•"/>
            </a:pPr>
            <a:r>
              <a:rPr lang="en-US" dirty="0"/>
              <a:t>FIRST STEPS - Over the past year Management has taken a number of important steps to rebuild the Eastside platform with the potential for sustained profitable growth</a:t>
            </a:r>
          </a:p>
          <a:p>
            <a:pPr marL="171450" indent="-171450">
              <a:buFont typeface="Arial" panose="020B0604020202020204" pitchFamily="34" charset="0"/>
              <a:buChar char="•"/>
            </a:pPr>
            <a:endParaRPr lang="en-US" dirty="0"/>
          </a:p>
          <a:p>
            <a:pPr marL="177845" indent="-177845">
              <a:buFont typeface="Arial" panose="020B0604020202020204" pitchFamily="34" charset="0"/>
              <a:buChar char="•"/>
            </a:pPr>
            <a:r>
              <a:rPr lang="en-US" dirty="0"/>
              <a:t>MARKET - Craft’s Spirit growth continues unabated despite the pandemic</a:t>
            </a:r>
          </a:p>
          <a:p>
            <a:pPr marL="177845" indent="-177845">
              <a:buFont typeface="Arial" panose="020B0604020202020204" pitchFamily="34" charset="0"/>
              <a:buChar char="•"/>
            </a:pPr>
            <a:endParaRPr lang="en-US" dirty="0"/>
          </a:p>
          <a:p>
            <a:pPr marL="177845" indent="-177845">
              <a:buFont typeface="Arial" panose="020B0604020202020204" pitchFamily="34" charset="0"/>
              <a:buChar char="•"/>
            </a:pPr>
            <a:r>
              <a:rPr lang="en-US" dirty="0"/>
              <a:t>PROFESSIONALIZE - We have professionalized the platform --priority in 2020</a:t>
            </a:r>
          </a:p>
          <a:p>
            <a:pPr marL="177845" indent="-177845">
              <a:buFont typeface="Arial" panose="020B0604020202020204" pitchFamily="34" charset="0"/>
              <a:buChar char="•"/>
            </a:pPr>
            <a:endParaRPr lang="en-US" dirty="0"/>
          </a:p>
          <a:p>
            <a:pPr marL="177845" indent="-177845">
              <a:buFont typeface="Arial" panose="020B0604020202020204" pitchFamily="34" charset="0"/>
              <a:buChar char="•"/>
            </a:pPr>
            <a:r>
              <a:rPr lang="en-US" dirty="0"/>
              <a:t>FOCUS theme of the turnaround - Strategy for 2021 and building 3 year plan </a:t>
            </a:r>
          </a:p>
          <a:p>
            <a:pPr marL="177845" indent="-177845">
              <a:buFont typeface="Arial" panose="020B0604020202020204" pitchFamily="34" charset="0"/>
              <a:buChar char="•"/>
            </a:pPr>
            <a:endParaRPr lang="en-US" dirty="0"/>
          </a:p>
          <a:p>
            <a:pPr marL="177845" indent="-177845">
              <a:buFont typeface="Arial" panose="020B0604020202020204" pitchFamily="34" charset="0"/>
              <a:buChar char="•"/>
            </a:pPr>
            <a:r>
              <a:rPr lang="en-US" dirty="0"/>
              <a:t>CANNING - Diversity of having Craft Canning alongside Spirits</a:t>
            </a:r>
          </a:p>
          <a:p>
            <a:pPr marL="177845" indent="-177845">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AB5384B-A487-6840-BFCD-847D4F9D7275}" type="slidenum">
              <a:rPr lang="en-US" smtClean="0"/>
              <a:t>3</a:t>
            </a:fld>
            <a:endParaRPr lang="en-US" dirty="0"/>
          </a:p>
        </p:txBody>
      </p:sp>
    </p:spTree>
    <p:extLst>
      <p:ext uri="{BB962C8B-B14F-4D97-AF65-F5344CB8AC3E}">
        <p14:creationId xmlns:p14="http://schemas.microsoft.com/office/powerpoint/2010/main" val="1007232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PURPOSE: Draw out the distinction between Spirits sector growth and Craft growth</a:t>
            </a:r>
          </a:p>
          <a:p>
            <a:endParaRPr lang="en-US" dirty="0">
              <a:highlight>
                <a:srgbClr val="FFFF00"/>
              </a:highlight>
            </a:endParaRPr>
          </a:p>
          <a:p>
            <a:pPr marL="177845" indent="-177845">
              <a:buFont typeface="Arial" panose="020B0604020202020204" pitchFamily="34" charset="0"/>
              <a:buChar char="•"/>
            </a:pPr>
            <a:r>
              <a:rPr lang="en-US" dirty="0"/>
              <a:t>Underlying driver of spirits growth are well known—shift to premiumization, specific spirits categories outperforming, aging demographic—new millennial consumption</a:t>
            </a:r>
          </a:p>
          <a:p>
            <a:pPr marL="177845" indent="-177845">
              <a:buFont typeface="Arial" panose="020B0604020202020204" pitchFamily="34" charset="0"/>
              <a:buChar char="•"/>
            </a:pPr>
            <a:endParaRPr lang="en-US" dirty="0"/>
          </a:p>
          <a:p>
            <a:pPr marL="177845" indent="-177845">
              <a:buFont typeface="Arial" panose="020B0604020202020204" pitchFamily="34" charset="0"/>
              <a:buChar char="•"/>
            </a:pPr>
            <a:r>
              <a:rPr lang="en-US" dirty="0"/>
              <a:t>However, less understood is the boom within Spirits—the craft Explosion.  Look at what has happened in beer  </a:t>
            </a:r>
          </a:p>
          <a:p>
            <a:pPr marL="177845" indent="-177845">
              <a:buFont typeface="Arial" panose="020B0604020202020204" pitchFamily="34" charset="0"/>
              <a:buChar char="•"/>
            </a:pPr>
            <a:endParaRPr lang="en-US" dirty="0"/>
          </a:p>
          <a:p>
            <a:pPr marL="177845" indent="-177845">
              <a:buFont typeface="Arial" panose="020B0604020202020204" pitchFamily="34" charset="0"/>
              <a:buChar char="•"/>
            </a:pPr>
            <a:r>
              <a:rPr lang="en-US" dirty="0"/>
              <a:t>Craft Spirits—authentic, quality, craftmanship, innovation</a:t>
            </a:r>
          </a:p>
          <a:p>
            <a:endParaRPr lang="en-US" dirty="0"/>
          </a:p>
        </p:txBody>
      </p:sp>
      <p:sp>
        <p:nvSpPr>
          <p:cNvPr id="4" name="Slide Number Placeholder 3"/>
          <p:cNvSpPr>
            <a:spLocks noGrp="1"/>
          </p:cNvSpPr>
          <p:nvPr>
            <p:ph type="sldNum" sz="quarter" idx="5"/>
          </p:nvPr>
        </p:nvSpPr>
        <p:spPr/>
        <p:txBody>
          <a:bodyPr/>
          <a:lstStyle/>
          <a:p>
            <a:fld id="{FAB5384B-A487-6840-BFCD-847D4F9D7275}" type="slidenum">
              <a:rPr lang="en-US" smtClean="0"/>
              <a:t>5</a:t>
            </a:fld>
            <a:endParaRPr lang="en-US" dirty="0"/>
          </a:p>
        </p:txBody>
      </p:sp>
    </p:spTree>
    <p:extLst>
      <p:ext uri="{BB962C8B-B14F-4D97-AF65-F5344CB8AC3E}">
        <p14:creationId xmlns:p14="http://schemas.microsoft.com/office/powerpoint/2010/main" val="4194844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PURPOSE: We are targeting Craft and Premiumization</a:t>
            </a:r>
          </a:p>
          <a:p>
            <a:endParaRPr lang="en-US" dirty="0">
              <a:highlight>
                <a:srgbClr val="FFFF00"/>
              </a:highlight>
            </a:endParaRPr>
          </a:p>
          <a:p>
            <a:pPr marL="177845" indent="-177845">
              <a:buFont typeface="Arial" panose="020B0604020202020204" pitchFamily="34" charset="0"/>
              <a:buChar char="•"/>
            </a:pPr>
            <a:r>
              <a:rPr lang="en-US" dirty="0"/>
              <a:t>Over the past two years we invested in Redneck </a:t>
            </a:r>
            <a:r>
              <a:rPr lang="en-US" dirty="0" err="1"/>
              <a:t>Rivieria</a:t>
            </a:r>
            <a:r>
              <a:rPr lang="en-US" dirty="0"/>
              <a:t>—the low end of Spirits and far from craft; lost $26mm in 2018 and 2019</a:t>
            </a:r>
          </a:p>
          <a:p>
            <a:pPr marL="177845" indent="-177845">
              <a:buFont typeface="Arial" panose="020B0604020202020204" pitchFamily="34" charset="0"/>
              <a:buChar char="•"/>
            </a:pPr>
            <a:endParaRPr lang="en-US" dirty="0"/>
          </a:p>
          <a:p>
            <a:pPr marL="177845" indent="-177845">
              <a:buFont typeface="Arial" panose="020B0604020202020204" pitchFamily="34" charset="0"/>
              <a:buChar char="•"/>
            </a:pPr>
            <a:r>
              <a:rPr lang="en-US" dirty="0"/>
              <a:t>We have an opportunity to unlock valuable assets held in working capital AND push innovation with Premium Limited Edition Products</a:t>
            </a:r>
          </a:p>
          <a:p>
            <a:pPr marL="177845" indent="-177845">
              <a:buFont typeface="Arial" panose="020B0604020202020204" pitchFamily="34" charset="0"/>
              <a:buChar char="•"/>
            </a:pPr>
            <a:endParaRPr lang="en-US" dirty="0"/>
          </a:p>
          <a:p>
            <a:pPr marL="177845" indent="-177845">
              <a:buFont typeface="Arial" panose="020B0604020202020204" pitchFamily="34" charset="0"/>
              <a:buChar char="•"/>
            </a:pPr>
            <a:r>
              <a:rPr lang="en-US" dirty="0"/>
              <a:t>These will be launching now and impact Q2</a:t>
            </a:r>
          </a:p>
          <a:p>
            <a:endParaRPr lang="en-US" dirty="0"/>
          </a:p>
        </p:txBody>
      </p:sp>
      <p:sp>
        <p:nvSpPr>
          <p:cNvPr id="4" name="Slide Number Placeholder 3"/>
          <p:cNvSpPr>
            <a:spLocks noGrp="1"/>
          </p:cNvSpPr>
          <p:nvPr>
            <p:ph type="sldNum" sz="quarter" idx="5"/>
          </p:nvPr>
        </p:nvSpPr>
        <p:spPr/>
        <p:txBody>
          <a:bodyPr/>
          <a:lstStyle/>
          <a:p>
            <a:fld id="{FAB5384B-A487-6840-BFCD-847D4F9D7275}" type="slidenum">
              <a:rPr lang="en-US" smtClean="0"/>
              <a:t>12</a:t>
            </a:fld>
            <a:endParaRPr lang="en-US" dirty="0"/>
          </a:p>
        </p:txBody>
      </p:sp>
    </p:spTree>
    <p:extLst>
      <p:ext uri="{BB962C8B-B14F-4D97-AF65-F5344CB8AC3E}">
        <p14:creationId xmlns:p14="http://schemas.microsoft.com/office/powerpoint/2010/main" val="2886477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PURPOSE: To show investment in branding driven by research</a:t>
            </a:r>
          </a:p>
          <a:p>
            <a:endParaRPr lang="en-US" dirty="0">
              <a:highlight>
                <a:srgbClr val="FFFF00"/>
              </a:highlight>
            </a:endParaRPr>
          </a:p>
          <a:p>
            <a:pPr marL="177845" indent="-177845">
              <a:buFont typeface="Arial" panose="020B0604020202020204" pitchFamily="34" charset="0"/>
              <a:buChar char="•"/>
            </a:pPr>
            <a:r>
              <a:rPr lang="en-US" dirty="0"/>
              <a:t>With the addition of industry executives including a Chief Branding Officer, the company drives branding decisions with market research</a:t>
            </a:r>
          </a:p>
          <a:p>
            <a:pPr marL="177845" indent="-177845">
              <a:buFont typeface="Arial" panose="020B0604020202020204" pitchFamily="34" charset="0"/>
              <a:buChar char="•"/>
            </a:pPr>
            <a:endParaRPr lang="en-US" dirty="0"/>
          </a:p>
          <a:p>
            <a:pPr marL="177845" indent="-177845">
              <a:buFont typeface="Arial" panose="020B0604020202020204" pitchFamily="34" charset="0"/>
              <a:buChar char="•"/>
            </a:pPr>
            <a:r>
              <a:rPr lang="en-US" dirty="0"/>
              <a:t>PPV is an example of this—new bottle, new focus on positioning and value proposition to the consumer</a:t>
            </a:r>
          </a:p>
          <a:p>
            <a:pPr marL="177845" indent="-177845">
              <a:buFont typeface="Arial" panose="020B0604020202020204" pitchFamily="34" charset="0"/>
              <a:buChar char="•"/>
            </a:pPr>
            <a:endParaRPr lang="en-US" dirty="0"/>
          </a:p>
          <a:p>
            <a:pPr marL="177845" indent="-177845">
              <a:buFont typeface="Arial" panose="020B0604020202020204" pitchFamily="34" charset="0"/>
              <a:buChar char="•"/>
            </a:pPr>
            <a:r>
              <a:rPr lang="en-US" dirty="0"/>
              <a:t>Initial results suggest strong success here—these learnings have led to key elements of our 2021 plan</a:t>
            </a:r>
          </a:p>
          <a:p>
            <a:endParaRPr lang="en-US" dirty="0"/>
          </a:p>
        </p:txBody>
      </p:sp>
      <p:sp>
        <p:nvSpPr>
          <p:cNvPr id="4" name="Slide Number Placeholder 3"/>
          <p:cNvSpPr>
            <a:spLocks noGrp="1"/>
          </p:cNvSpPr>
          <p:nvPr>
            <p:ph type="sldNum" sz="quarter" idx="5"/>
          </p:nvPr>
        </p:nvSpPr>
        <p:spPr/>
        <p:txBody>
          <a:bodyPr/>
          <a:lstStyle/>
          <a:p>
            <a:fld id="{FAB5384B-A487-6840-BFCD-847D4F9D7275}" type="slidenum">
              <a:rPr lang="en-US" smtClean="0"/>
              <a:t>13</a:t>
            </a:fld>
            <a:endParaRPr lang="en-US" dirty="0"/>
          </a:p>
        </p:txBody>
      </p:sp>
    </p:spTree>
    <p:extLst>
      <p:ext uri="{BB962C8B-B14F-4D97-AF65-F5344CB8AC3E}">
        <p14:creationId xmlns:p14="http://schemas.microsoft.com/office/powerpoint/2010/main" val="2401323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PURPOSE:  We are taking critical steps to reposition legacy brands</a:t>
            </a:r>
          </a:p>
          <a:p>
            <a:endParaRPr lang="en-US" dirty="0">
              <a:highlight>
                <a:srgbClr val="FFFF00"/>
              </a:highlight>
            </a:endParaRPr>
          </a:p>
          <a:p>
            <a:pPr marL="177845" indent="-177845">
              <a:buFont typeface="Arial" panose="020B0604020202020204" pitchFamily="34" charset="0"/>
              <a:buChar char="•"/>
            </a:pPr>
            <a:r>
              <a:rPr lang="en-US" dirty="0"/>
              <a:t>Legacy Brands were mismanaged, poor architecture and execution </a:t>
            </a:r>
          </a:p>
          <a:p>
            <a:endParaRPr lang="en-US" dirty="0"/>
          </a:p>
          <a:p>
            <a:pPr marL="177845" indent="-177845">
              <a:buFont typeface="Arial" panose="020B0604020202020204" pitchFamily="34" charset="0"/>
              <a:buChar char="•"/>
            </a:pPr>
            <a:r>
              <a:rPr lang="en-US" dirty="0"/>
              <a:t>Burnside is an example where we had a problem that inhibited growth, investment and margins</a:t>
            </a:r>
          </a:p>
          <a:p>
            <a:pPr marL="177845" indent="-177845">
              <a:buFont typeface="Arial" panose="020B0604020202020204" pitchFamily="34" charset="0"/>
              <a:buChar char="•"/>
            </a:pPr>
            <a:endParaRPr lang="en-US" dirty="0"/>
          </a:p>
          <a:p>
            <a:pPr marL="177845" indent="-177845">
              <a:buFont typeface="Arial" panose="020B0604020202020204" pitchFamily="34" charset="0"/>
              <a:buChar char="•"/>
            </a:pPr>
            <a:r>
              <a:rPr lang="en-US" dirty="0"/>
              <a:t>Repositioned to maximize margin and investment</a:t>
            </a:r>
          </a:p>
        </p:txBody>
      </p:sp>
      <p:sp>
        <p:nvSpPr>
          <p:cNvPr id="4" name="Slide Number Placeholder 3"/>
          <p:cNvSpPr>
            <a:spLocks noGrp="1"/>
          </p:cNvSpPr>
          <p:nvPr>
            <p:ph type="sldNum" sz="quarter" idx="5"/>
          </p:nvPr>
        </p:nvSpPr>
        <p:spPr/>
        <p:txBody>
          <a:bodyPr/>
          <a:lstStyle/>
          <a:p>
            <a:fld id="{FAB5384B-A487-6840-BFCD-847D4F9D7275}" type="slidenum">
              <a:rPr lang="en-US" smtClean="0"/>
              <a:t>14</a:t>
            </a:fld>
            <a:endParaRPr lang="en-US" dirty="0"/>
          </a:p>
        </p:txBody>
      </p:sp>
    </p:spTree>
    <p:extLst>
      <p:ext uri="{BB962C8B-B14F-4D97-AF65-F5344CB8AC3E}">
        <p14:creationId xmlns:p14="http://schemas.microsoft.com/office/powerpoint/2010/main" val="3085339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PURPOSE:  Our focus is margin drives investment</a:t>
            </a:r>
          </a:p>
          <a:p>
            <a:endParaRPr lang="en-US" dirty="0">
              <a:highlight>
                <a:srgbClr val="FFFF00"/>
              </a:highlight>
            </a:endParaRPr>
          </a:p>
          <a:p>
            <a:pPr marL="177845" indent="-177845">
              <a:buFont typeface="Arial" panose="020B0604020202020204" pitchFamily="34" charset="0"/>
              <a:buChar char="•"/>
            </a:pPr>
            <a:r>
              <a:rPr lang="en-US" dirty="0"/>
              <a:t>In 2020 the company had to make key investments to rebuild its ability to assess successes and failure.  One key investment was an investment in FP&amp;A with a focus on the product portfolio</a:t>
            </a:r>
          </a:p>
          <a:p>
            <a:pPr marL="177845" indent="-177845">
              <a:buFont typeface="Arial" panose="020B0604020202020204" pitchFamily="34" charset="0"/>
              <a:buChar char="•"/>
            </a:pPr>
            <a:endParaRPr lang="en-US" dirty="0"/>
          </a:p>
          <a:p>
            <a:pPr marL="177845" indent="-177845">
              <a:buFont typeface="Arial" panose="020B0604020202020204" pitchFamily="34" charset="0"/>
              <a:buChar char="•"/>
            </a:pPr>
            <a:r>
              <a:rPr lang="en-US" dirty="0"/>
              <a:t>Azunia is an example of where the company made “blind” investments without fully understanding its margin opportunities</a:t>
            </a:r>
          </a:p>
          <a:p>
            <a:pPr marL="177845" indent="-177845">
              <a:buFont typeface="Arial" panose="020B0604020202020204" pitchFamily="34" charset="0"/>
              <a:buChar char="•"/>
            </a:pPr>
            <a:endParaRPr lang="en-US" dirty="0"/>
          </a:p>
          <a:p>
            <a:pPr marL="177845" indent="-177845">
              <a:buFont typeface="Arial" panose="020B0604020202020204" pitchFamily="34" charset="0"/>
              <a:buChar char="•"/>
            </a:pPr>
            <a:r>
              <a:rPr lang="en-US" dirty="0"/>
              <a:t>Margin driven investment is a core strategic priority for every decision in spirits</a:t>
            </a:r>
          </a:p>
        </p:txBody>
      </p:sp>
      <p:sp>
        <p:nvSpPr>
          <p:cNvPr id="4" name="Slide Number Placeholder 3"/>
          <p:cNvSpPr>
            <a:spLocks noGrp="1"/>
          </p:cNvSpPr>
          <p:nvPr>
            <p:ph type="sldNum" sz="quarter" idx="5"/>
          </p:nvPr>
        </p:nvSpPr>
        <p:spPr/>
        <p:txBody>
          <a:bodyPr/>
          <a:lstStyle/>
          <a:p>
            <a:fld id="{FAB5384B-A487-6840-BFCD-847D4F9D7275}" type="slidenum">
              <a:rPr lang="en-US" smtClean="0"/>
              <a:t>15</a:t>
            </a:fld>
            <a:endParaRPr lang="en-US" dirty="0"/>
          </a:p>
        </p:txBody>
      </p:sp>
    </p:spTree>
    <p:extLst>
      <p:ext uri="{BB962C8B-B14F-4D97-AF65-F5344CB8AC3E}">
        <p14:creationId xmlns:p14="http://schemas.microsoft.com/office/powerpoint/2010/main" val="839149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PURPOSE: Describe the re-alignment of resources</a:t>
            </a:r>
          </a:p>
          <a:p>
            <a:endParaRPr lang="en-US" dirty="0">
              <a:highlight>
                <a:srgbClr val="FFFF00"/>
              </a:highlight>
            </a:endParaRPr>
          </a:p>
          <a:p>
            <a:r>
              <a:rPr lang="en-US" dirty="0"/>
              <a:t>While in the past the company chased good ideas, now it follows fact based data to sustainable and predictable results</a:t>
            </a:r>
          </a:p>
          <a:p>
            <a:endParaRPr lang="en-US" dirty="0"/>
          </a:p>
          <a:p>
            <a:r>
              <a:rPr lang="en-US" dirty="0"/>
              <a:t>The company has re-aligned it resources across the company—sales, finance, production, and marketing to achieve best in-class growth and margins for a company our size</a:t>
            </a:r>
          </a:p>
        </p:txBody>
      </p:sp>
      <p:sp>
        <p:nvSpPr>
          <p:cNvPr id="4" name="Slide Number Placeholder 3"/>
          <p:cNvSpPr>
            <a:spLocks noGrp="1"/>
          </p:cNvSpPr>
          <p:nvPr>
            <p:ph type="sldNum" sz="quarter" idx="5"/>
          </p:nvPr>
        </p:nvSpPr>
        <p:spPr/>
        <p:txBody>
          <a:bodyPr/>
          <a:lstStyle/>
          <a:p>
            <a:fld id="{FAB5384B-A487-6840-BFCD-847D4F9D7275}" type="slidenum">
              <a:rPr lang="en-US" smtClean="0"/>
              <a:t>16</a:t>
            </a:fld>
            <a:endParaRPr lang="en-US" dirty="0"/>
          </a:p>
        </p:txBody>
      </p:sp>
    </p:spTree>
    <p:extLst>
      <p:ext uri="{BB962C8B-B14F-4D97-AF65-F5344CB8AC3E}">
        <p14:creationId xmlns:p14="http://schemas.microsoft.com/office/powerpoint/2010/main" val="3740724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EABF6F-3DA9-4EE7-9A3B-E30F6B7CA4BB}"/>
              </a:ext>
            </a:extLst>
          </p:cNvPr>
          <p:cNvSpPr>
            <a:spLocks noGrp="1"/>
          </p:cNvSpPr>
          <p:nvPr>
            <p:ph idx="1"/>
          </p:nvPr>
        </p:nvSpPr>
        <p:spPr>
          <a:xfrm>
            <a:off x="838200" y="1537253"/>
            <a:ext cx="10515600" cy="446779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029366-4ACF-4D43-B955-085830CDF2FF}"/>
              </a:ext>
            </a:extLst>
          </p:cNvPr>
          <p:cNvSpPr>
            <a:spLocks noGrp="1"/>
          </p:cNvSpPr>
          <p:nvPr>
            <p:ph type="dt" sz="half" idx="10"/>
          </p:nvPr>
        </p:nvSpPr>
        <p:spPr/>
        <p:txBody>
          <a:bodyPr/>
          <a:lstStyle/>
          <a:p>
            <a:fld id="{53D4CE56-83A3-3048-84BF-F3D3C30ACDA0}" type="datetime2">
              <a:rPr lang="en-US" smtClean="0"/>
              <a:t>Wednesday, March 17, 2021</a:t>
            </a:fld>
            <a:endParaRPr lang="en-US" dirty="0"/>
          </a:p>
        </p:txBody>
      </p:sp>
      <p:sp>
        <p:nvSpPr>
          <p:cNvPr id="5" name="Footer Placeholder 4">
            <a:extLst>
              <a:ext uri="{FF2B5EF4-FFF2-40B4-BE49-F238E27FC236}">
                <a16:creationId xmlns:a16="http://schemas.microsoft.com/office/drawing/2014/main" id="{00430484-4961-47D9-A37E-74F89C996936}"/>
              </a:ext>
            </a:extLst>
          </p:cNvPr>
          <p:cNvSpPr>
            <a:spLocks noGrp="1"/>
          </p:cNvSpPr>
          <p:nvPr>
            <p:ph type="ftr" sz="quarter" idx="11"/>
          </p:nvPr>
        </p:nvSpPr>
        <p:spPr/>
        <p:txBody>
          <a:bodyPr/>
          <a:lstStyle/>
          <a:p>
            <a:r>
              <a:rPr lang="en-US"/>
              <a:t>Strategy and Structure</a:t>
            </a:r>
            <a:endParaRPr lang="en-US" dirty="0"/>
          </a:p>
        </p:txBody>
      </p:sp>
      <p:sp>
        <p:nvSpPr>
          <p:cNvPr id="6" name="Slide Number Placeholder 5">
            <a:extLst>
              <a:ext uri="{FF2B5EF4-FFF2-40B4-BE49-F238E27FC236}">
                <a16:creationId xmlns:a16="http://schemas.microsoft.com/office/drawing/2014/main" id="{6D218FF7-4650-45AA-BCA9-3EAC006FB31A}"/>
              </a:ext>
            </a:extLst>
          </p:cNvPr>
          <p:cNvSpPr>
            <a:spLocks noGrp="1"/>
          </p:cNvSpPr>
          <p:nvPr>
            <p:ph type="sldNum" sz="quarter" idx="12"/>
          </p:nvPr>
        </p:nvSpPr>
        <p:spPr>
          <a:xfrm>
            <a:off x="8610600" y="5627481"/>
            <a:ext cx="2743200" cy="365125"/>
          </a:xfrm>
          <a:prstGeom prst="rect">
            <a:avLst/>
          </a:prstGeom>
        </p:spPr>
        <p:txBody>
          <a:bodyPr/>
          <a:lstStyle/>
          <a:p>
            <a:fld id="{61268CFB-A74A-43E3-B09C-1DF5E14885E9}" type="slidenum">
              <a:rPr lang="en-US" smtClean="0"/>
              <a:t>‹#›</a:t>
            </a:fld>
            <a:endParaRPr lang="en-US" dirty="0"/>
          </a:p>
        </p:txBody>
      </p:sp>
      <p:sp>
        <p:nvSpPr>
          <p:cNvPr id="2" name="Title 1">
            <a:extLst>
              <a:ext uri="{FF2B5EF4-FFF2-40B4-BE49-F238E27FC236}">
                <a16:creationId xmlns:a16="http://schemas.microsoft.com/office/drawing/2014/main" id="{651FEE40-47BE-B543-825A-6389F9B11AB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0025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2E1C94D-6C47-4A4C-9676-35D88DF3CC46}"/>
              </a:ext>
            </a:extLst>
          </p:cNvPr>
          <p:cNvSpPr>
            <a:spLocks noGrp="1"/>
          </p:cNvSpPr>
          <p:nvPr>
            <p:ph type="dt" sz="half" idx="10"/>
          </p:nvPr>
        </p:nvSpPr>
        <p:spPr/>
        <p:txBody>
          <a:bodyPr/>
          <a:lstStyle/>
          <a:p>
            <a:fld id="{BAAE9216-0980-EF40-8599-323EA1E18E40}" type="datetime2">
              <a:rPr lang="en-US" smtClean="0"/>
              <a:t>Wednesday, March 17, 2021</a:t>
            </a:fld>
            <a:endParaRPr lang="en-US" dirty="0"/>
          </a:p>
        </p:txBody>
      </p:sp>
      <p:sp>
        <p:nvSpPr>
          <p:cNvPr id="4" name="Footer Placeholder 3">
            <a:extLst>
              <a:ext uri="{FF2B5EF4-FFF2-40B4-BE49-F238E27FC236}">
                <a16:creationId xmlns:a16="http://schemas.microsoft.com/office/drawing/2014/main" id="{B5329505-1907-604E-BFB5-6E1BA4121B60}"/>
              </a:ext>
            </a:extLst>
          </p:cNvPr>
          <p:cNvSpPr>
            <a:spLocks noGrp="1"/>
          </p:cNvSpPr>
          <p:nvPr>
            <p:ph type="ftr" sz="quarter" idx="11"/>
          </p:nvPr>
        </p:nvSpPr>
        <p:spPr/>
        <p:txBody>
          <a:bodyPr/>
          <a:lstStyle/>
          <a:p>
            <a:r>
              <a:rPr lang="en-US"/>
              <a:t>Strategy and Structure</a:t>
            </a:r>
            <a:endParaRPr lang="en-US" dirty="0"/>
          </a:p>
        </p:txBody>
      </p:sp>
    </p:spTree>
    <p:extLst>
      <p:ext uri="{BB962C8B-B14F-4D97-AF65-F5344CB8AC3E}">
        <p14:creationId xmlns:p14="http://schemas.microsoft.com/office/powerpoint/2010/main" val="619822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EABF6F-3DA9-4EE7-9A3B-E30F6B7CA4BB}"/>
              </a:ext>
            </a:extLst>
          </p:cNvPr>
          <p:cNvSpPr>
            <a:spLocks noGrp="1"/>
          </p:cNvSpPr>
          <p:nvPr>
            <p:ph idx="1"/>
          </p:nvPr>
        </p:nvSpPr>
        <p:spPr>
          <a:xfrm>
            <a:off x="838200" y="1537253"/>
            <a:ext cx="10515600" cy="446779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029366-4ACF-4D43-B955-085830CDF2FF}"/>
              </a:ext>
            </a:extLst>
          </p:cNvPr>
          <p:cNvSpPr>
            <a:spLocks noGrp="1"/>
          </p:cNvSpPr>
          <p:nvPr>
            <p:ph type="dt" sz="half" idx="10"/>
          </p:nvPr>
        </p:nvSpPr>
        <p:spPr/>
        <p:txBody>
          <a:bodyPr/>
          <a:lstStyle/>
          <a:p>
            <a:fld id="{53D4CE56-83A3-3048-84BF-F3D3C30ACDA0}" type="datetime2">
              <a:rPr lang="en-US" smtClean="0"/>
              <a:t>Wednesday, March 17, 2021</a:t>
            </a:fld>
            <a:endParaRPr lang="en-US" dirty="0"/>
          </a:p>
        </p:txBody>
      </p:sp>
      <p:sp>
        <p:nvSpPr>
          <p:cNvPr id="5" name="Footer Placeholder 4">
            <a:extLst>
              <a:ext uri="{FF2B5EF4-FFF2-40B4-BE49-F238E27FC236}">
                <a16:creationId xmlns:a16="http://schemas.microsoft.com/office/drawing/2014/main" id="{00430484-4961-47D9-A37E-74F89C996936}"/>
              </a:ext>
            </a:extLst>
          </p:cNvPr>
          <p:cNvSpPr>
            <a:spLocks noGrp="1"/>
          </p:cNvSpPr>
          <p:nvPr>
            <p:ph type="ftr" sz="quarter" idx="11"/>
          </p:nvPr>
        </p:nvSpPr>
        <p:spPr/>
        <p:txBody>
          <a:bodyPr/>
          <a:lstStyle/>
          <a:p>
            <a:r>
              <a:rPr lang="en-US"/>
              <a:t>Strategy and Structure</a:t>
            </a:r>
            <a:endParaRPr lang="en-US" dirty="0"/>
          </a:p>
        </p:txBody>
      </p:sp>
      <p:sp>
        <p:nvSpPr>
          <p:cNvPr id="6" name="Slide Number Placeholder 5">
            <a:extLst>
              <a:ext uri="{FF2B5EF4-FFF2-40B4-BE49-F238E27FC236}">
                <a16:creationId xmlns:a16="http://schemas.microsoft.com/office/drawing/2014/main" id="{6D218FF7-4650-45AA-BCA9-3EAC006FB31A}"/>
              </a:ext>
            </a:extLst>
          </p:cNvPr>
          <p:cNvSpPr>
            <a:spLocks noGrp="1"/>
          </p:cNvSpPr>
          <p:nvPr>
            <p:ph type="sldNum" sz="quarter" idx="12"/>
          </p:nvPr>
        </p:nvSpPr>
        <p:spPr>
          <a:xfrm>
            <a:off x="8610600" y="5627481"/>
            <a:ext cx="2743200" cy="365125"/>
          </a:xfrm>
          <a:prstGeom prst="rect">
            <a:avLst/>
          </a:prstGeom>
        </p:spPr>
        <p:txBody>
          <a:bodyPr/>
          <a:lstStyle/>
          <a:p>
            <a:fld id="{61268CFB-A74A-43E3-B09C-1DF5E14885E9}" type="slidenum">
              <a:rPr lang="en-US" smtClean="0"/>
              <a:t>‹#›</a:t>
            </a:fld>
            <a:endParaRPr lang="en-US" dirty="0"/>
          </a:p>
        </p:txBody>
      </p:sp>
    </p:spTree>
    <p:extLst>
      <p:ext uri="{BB962C8B-B14F-4D97-AF65-F5344CB8AC3E}">
        <p14:creationId xmlns:p14="http://schemas.microsoft.com/office/powerpoint/2010/main" val="20027819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3BA2A22-D558-E943-92DE-4269096A0DFC}"/>
              </a:ext>
            </a:extLst>
          </p:cNvPr>
          <p:cNvPicPr>
            <a:picLocks noChangeAspect="1"/>
          </p:cNvPicPr>
          <p:nvPr userDrawn="1"/>
        </p:nvPicPr>
        <p:blipFill>
          <a:blip r:embed="rId5"/>
          <a:stretch>
            <a:fillRect/>
          </a:stretch>
        </p:blipFill>
        <p:spPr>
          <a:xfrm>
            <a:off x="-13252" y="5446646"/>
            <a:ext cx="12192000" cy="1415313"/>
          </a:xfrm>
          <a:prstGeom prst="rect">
            <a:avLst/>
          </a:prstGeom>
        </p:spPr>
      </p:pic>
      <p:sp>
        <p:nvSpPr>
          <p:cNvPr id="4" name="Date Placeholder 3">
            <a:extLst>
              <a:ext uri="{FF2B5EF4-FFF2-40B4-BE49-F238E27FC236}">
                <a16:creationId xmlns:a16="http://schemas.microsoft.com/office/drawing/2014/main" id="{C74E7D23-5584-4C43-AC9C-4C8575A60C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AE9216-0980-EF40-8599-323EA1E18E40}" type="datetime2">
              <a:rPr lang="en-US" smtClean="0"/>
              <a:t>Wednesday, March 17, 2021</a:t>
            </a:fld>
            <a:endParaRPr lang="en-US" dirty="0"/>
          </a:p>
        </p:txBody>
      </p:sp>
      <p:sp>
        <p:nvSpPr>
          <p:cNvPr id="5" name="Footer Placeholder 4">
            <a:extLst>
              <a:ext uri="{FF2B5EF4-FFF2-40B4-BE49-F238E27FC236}">
                <a16:creationId xmlns:a16="http://schemas.microsoft.com/office/drawing/2014/main" id="{A3833CDD-652A-4CF3-A93E-C184046DAA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Strategy and Structure</a:t>
            </a:r>
            <a:endParaRPr lang="en-US" dirty="0"/>
          </a:p>
        </p:txBody>
      </p:sp>
      <p:sp>
        <p:nvSpPr>
          <p:cNvPr id="10" name="Slide Number Placeholder 5">
            <a:extLst>
              <a:ext uri="{FF2B5EF4-FFF2-40B4-BE49-F238E27FC236}">
                <a16:creationId xmlns:a16="http://schemas.microsoft.com/office/drawing/2014/main" id="{8BB33624-A6DA-A345-82AA-8D053D6B87F5}"/>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129A02E-8CC7-384B-8A13-65708D82E7D2}" type="slidenum">
              <a:rPr lang="en-US" smtClean="0"/>
              <a:pPr/>
              <a:t>‹#›</a:t>
            </a:fld>
            <a:endParaRPr lang="en-US"/>
          </a:p>
        </p:txBody>
      </p:sp>
      <p:pic>
        <p:nvPicPr>
          <p:cNvPr id="15" name="Picture 14">
            <a:extLst>
              <a:ext uri="{FF2B5EF4-FFF2-40B4-BE49-F238E27FC236}">
                <a16:creationId xmlns:a16="http://schemas.microsoft.com/office/drawing/2014/main" id="{3277FA3C-49B1-6646-9843-819F87AD890C}"/>
              </a:ext>
            </a:extLst>
          </p:cNvPr>
          <p:cNvPicPr>
            <a:picLocks noChangeAspect="1"/>
          </p:cNvPicPr>
          <p:nvPr userDrawn="1"/>
        </p:nvPicPr>
        <p:blipFill>
          <a:blip r:embed="rId6"/>
          <a:stretch>
            <a:fillRect/>
          </a:stretch>
        </p:blipFill>
        <p:spPr>
          <a:xfrm>
            <a:off x="0" y="0"/>
            <a:ext cx="12178748" cy="846759"/>
          </a:xfrm>
          <a:prstGeom prst="rect">
            <a:avLst/>
          </a:prstGeom>
        </p:spPr>
      </p:pic>
      <p:pic>
        <p:nvPicPr>
          <p:cNvPr id="17" name="Picture 16">
            <a:extLst>
              <a:ext uri="{FF2B5EF4-FFF2-40B4-BE49-F238E27FC236}">
                <a16:creationId xmlns:a16="http://schemas.microsoft.com/office/drawing/2014/main" id="{CC635872-0B54-8943-A2E6-39B86103F7BA}"/>
              </a:ext>
            </a:extLst>
          </p:cNvPr>
          <p:cNvPicPr>
            <a:picLocks noChangeAspect="1"/>
          </p:cNvPicPr>
          <p:nvPr userDrawn="1"/>
        </p:nvPicPr>
        <p:blipFill>
          <a:blip r:embed="rId7"/>
          <a:stretch>
            <a:fillRect/>
          </a:stretch>
        </p:blipFill>
        <p:spPr>
          <a:xfrm>
            <a:off x="10737465" y="224641"/>
            <a:ext cx="1441283" cy="438272"/>
          </a:xfrm>
          <a:prstGeom prst="rect">
            <a:avLst/>
          </a:prstGeom>
        </p:spPr>
      </p:pic>
      <p:sp>
        <p:nvSpPr>
          <p:cNvPr id="18" name="Title Placeholder 1">
            <a:extLst>
              <a:ext uri="{FF2B5EF4-FFF2-40B4-BE49-F238E27FC236}">
                <a16:creationId xmlns:a16="http://schemas.microsoft.com/office/drawing/2014/main" id="{093F59E7-EB5A-314E-8CA2-242612BD45A1}"/>
              </a:ext>
            </a:extLst>
          </p:cNvPr>
          <p:cNvSpPr>
            <a:spLocks noGrp="1"/>
          </p:cNvSpPr>
          <p:nvPr>
            <p:ph type="title"/>
          </p:nvPr>
        </p:nvSpPr>
        <p:spPr>
          <a:xfrm>
            <a:off x="758688" y="7316"/>
            <a:ext cx="9597886" cy="839443"/>
          </a:xfrm>
          <a:prstGeom prst="rect">
            <a:avLst/>
          </a:prstGeom>
        </p:spPr>
        <p:txBody>
          <a:bodyPr vert="horz" lIns="91440" tIns="45720" rIns="91440" bIns="45720" rtlCol="0" anchor="ctr">
            <a:normAutofit/>
          </a:bodyPr>
          <a:lstStyle/>
          <a:p>
            <a:r>
              <a:rPr lang="en-US" dirty="0"/>
              <a:t>Click to edit Master title style</a:t>
            </a:r>
          </a:p>
        </p:txBody>
      </p:sp>
      <p:sp>
        <p:nvSpPr>
          <p:cNvPr id="19" name="Text Placeholder 2">
            <a:extLst>
              <a:ext uri="{FF2B5EF4-FFF2-40B4-BE49-F238E27FC236}">
                <a16:creationId xmlns:a16="http://schemas.microsoft.com/office/drawing/2014/main" id="{497F5AF1-952D-BD47-B76E-340CCFA6B239}"/>
              </a:ext>
            </a:extLst>
          </p:cNvPr>
          <p:cNvSpPr>
            <a:spLocks noGrp="1"/>
          </p:cNvSpPr>
          <p:nvPr>
            <p:ph type="body" idx="1"/>
          </p:nvPr>
        </p:nvSpPr>
        <p:spPr>
          <a:xfrm>
            <a:off x="838200" y="1428060"/>
            <a:ext cx="10515600" cy="4351338"/>
          </a:xfrm>
          <a:prstGeom prst="rect">
            <a:avLst/>
          </a:prstGeom>
        </p:spPr>
        <p:txBody>
          <a:bodyPr vert="horz" lIns="91440" tIns="45720" rIns="91440" bIns="45720" rtlCol="0">
            <a:normAutofit/>
          </a:bodyPr>
          <a:lstStyle/>
          <a:p>
            <a:pPr lvl="0"/>
            <a:r>
              <a:rPr lang="en-US" dirty="0"/>
              <a:t>Edit Master text styles</a:t>
            </a:r>
          </a:p>
        </p:txBody>
      </p:sp>
    </p:spTree>
    <p:extLst>
      <p:ext uri="{BB962C8B-B14F-4D97-AF65-F5344CB8AC3E}">
        <p14:creationId xmlns:p14="http://schemas.microsoft.com/office/powerpoint/2010/main" val="4162288176"/>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Lst>
  <p:hf sldNum="0" hdr="0"/>
  <p:txStyles>
    <p:titleStyle>
      <a:lvl1pPr algn="l" defTabSz="914400" rtl="0" eaLnBrk="1" latinLnBrk="0" hangingPunct="1">
        <a:lnSpc>
          <a:spcPct val="90000"/>
        </a:lnSpc>
        <a:spcBef>
          <a:spcPct val="0"/>
        </a:spcBef>
        <a:buNone/>
        <a:defRPr sz="2400" b="0" i="0" kern="1200">
          <a:solidFill>
            <a:schemeClr val="tx1"/>
          </a:solidFill>
          <a:latin typeface="Futura Medium" panose="020B0602020204020303" pitchFamily="34" charset="-79"/>
          <a:ea typeface="+mj-ea"/>
          <a:cs typeface="Futura Medium" panose="020B06020202040203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lumMod val="65000"/>
              <a:lumOff val="35000"/>
            </a:schemeClr>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Futura Medium" panose="020B0602020204020303" pitchFamily="34" charset="-79"/>
          <a:ea typeface="+mn-ea"/>
          <a:cs typeface="Futura Medium" panose="020B06020202040203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Futura Medium" panose="020B0602020204020303" pitchFamily="34" charset="-79"/>
          <a:ea typeface="+mn-ea"/>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65000"/>
              <a:lumOff val="35000"/>
            </a:schemeClr>
          </a:solidFill>
          <a:latin typeface="Futura Medium" panose="020B0602020204020303" pitchFamily="34" charset="-79"/>
          <a:ea typeface="+mn-ea"/>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Futura Medium" panose="020B0602020204020303" pitchFamily="34" charset="-79"/>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tiff"/><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tiff"/><Relationship Id="rId10" Type="http://schemas.openxmlformats.org/officeDocument/2006/relationships/image" Target="../media/image32.png"/><Relationship Id="rId4" Type="http://schemas.openxmlformats.org/officeDocument/2006/relationships/image" Target="../media/image26.tiff"/><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hyperlink" Target="https://www.visualcapitalist.com/numbers-craft-beer-industry-u-s/c"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hyperlink" Target="https://www.brewersassociation.org/statistics-and-data/state-craft-beer-stats/?state=WA"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9.emf"/><Relationship Id="rId4" Type="http://schemas.openxmlformats.org/officeDocument/2006/relationships/image" Target="../media/image38.emf"/></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031411-957C-664D-9110-0E90625029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54605" y="1738415"/>
            <a:ext cx="3118403" cy="3536228"/>
          </a:xfrm>
          <a:prstGeom prst="rect">
            <a:avLst/>
          </a:prstGeom>
        </p:spPr>
      </p:pic>
      <p:sp>
        <p:nvSpPr>
          <p:cNvPr id="5" name="TextBox 4">
            <a:extLst>
              <a:ext uri="{FF2B5EF4-FFF2-40B4-BE49-F238E27FC236}">
                <a16:creationId xmlns:a16="http://schemas.microsoft.com/office/drawing/2014/main" id="{C4EDE972-AA74-2B47-9DE4-E9D5B48E38A9}"/>
              </a:ext>
            </a:extLst>
          </p:cNvPr>
          <p:cNvSpPr txBox="1"/>
          <p:nvPr/>
        </p:nvSpPr>
        <p:spPr>
          <a:xfrm>
            <a:off x="5154158" y="4041914"/>
            <a:ext cx="2106667" cy="584775"/>
          </a:xfrm>
          <a:prstGeom prst="rect">
            <a:avLst/>
          </a:prstGeom>
          <a:noFill/>
        </p:spPr>
        <p:txBody>
          <a:bodyPr wrap="none" rtlCol="0">
            <a:spAutoFit/>
          </a:bodyPr>
          <a:lstStyle/>
          <a:p>
            <a:pPr algn="ctr"/>
            <a:r>
              <a:rPr lang="en-US" sz="1600" dirty="0">
                <a:solidFill>
                  <a:schemeClr val="accent4">
                    <a:lumMod val="50000"/>
                  </a:schemeClr>
                </a:solidFill>
                <a:latin typeface="Futura Medium" panose="020B0602020204020303" pitchFamily="34" charset="-79"/>
                <a:cs typeface="Futura Medium" panose="020B0602020204020303" pitchFamily="34" charset="-79"/>
              </a:rPr>
              <a:t>Investor Presentation</a:t>
            </a:r>
          </a:p>
          <a:p>
            <a:pPr algn="ctr"/>
            <a:r>
              <a:rPr lang="en-US" sz="1600" dirty="0">
                <a:solidFill>
                  <a:schemeClr val="accent4">
                    <a:lumMod val="50000"/>
                  </a:schemeClr>
                </a:solidFill>
                <a:latin typeface="Futura Medium" panose="020B0602020204020303" pitchFamily="34" charset="-79"/>
                <a:cs typeface="Futura Medium" panose="020B0602020204020303" pitchFamily="34" charset="-79"/>
              </a:rPr>
              <a:t>March 17, 2021</a:t>
            </a:r>
          </a:p>
        </p:txBody>
      </p:sp>
    </p:spTree>
    <p:extLst>
      <p:ext uri="{BB962C8B-B14F-4D97-AF65-F5344CB8AC3E}">
        <p14:creationId xmlns:p14="http://schemas.microsoft.com/office/powerpoint/2010/main" val="592866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EB92C4-77D6-F64C-9353-D16D45FA2F6A}"/>
              </a:ext>
            </a:extLst>
          </p:cNvPr>
          <p:cNvPicPr>
            <a:picLocks noChangeAspect="1"/>
          </p:cNvPicPr>
          <p:nvPr/>
        </p:nvPicPr>
        <p:blipFill>
          <a:blip r:embed="rId2"/>
          <a:stretch>
            <a:fillRect/>
          </a:stretch>
        </p:blipFill>
        <p:spPr>
          <a:xfrm>
            <a:off x="91441" y="3598025"/>
            <a:ext cx="3599688" cy="2418728"/>
          </a:xfrm>
          <a:prstGeom prst="rect">
            <a:avLst/>
          </a:prstGeom>
          <a:ln w="38100">
            <a:solidFill>
              <a:schemeClr val="accent4">
                <a:lumMod val="50000"/>
              </a:schemeClr>
            </a:solidFill>
          </a:ln>
        </p:spPr>
      </p:pic>
      <p:sp>
        <p:nvSpPr>
          <p:cNvPr id="3" name="Date Placeholder 2">
            <a:extLst>
              <a:ext uri="{FF2B5EF4-FFF2-40B4-BE49-F238E27FC236}">
                <a16:creationId xmlns:a16="http://schemas.microsoft.com/office/drawing/2014/main" id="{8C74669A-5E82-E440-B716-D6F1EED7CC49}"/>
              </a:ext>
            </a:extLst>
          </p:cNvPr>
          <p:cNvSpPr>
            <a:spLocks noGrp="1"/>
          </p:cNvSpPr>
          <p:nvPr>
            <p:ph type="dt" sz="half" idx="10"/>
          </p:nvPr>
        </p:nvSpPr>
        <p:spPr/>
        <p:txBody>
          <a:bodyPr/>
          <a:lstStyle/>
          <a:p>
            <a:fld id="{53D4CE56-83A3-3048-84BF-F3D3C30ACDA0}" type="datetime2">
              <a:rPr lang="en-US" smtClean="0"/>
              <a:t>Wednesday, March 17, 2021</a:t>
            </a:fld>
            <a:endParaRPr lang="en-US" dirty="0"/>
          </a:p>
        </p:txBody>
      </p:sp>
      <p:pic>
        <p:nvPicPr>
          <p:cNvPr id="5" name="Picture 4">
            <a:extLst>
              <a:ext uri="{FF2B5EF4-FFF2-40B4-BE49-F238E27FC236}">
                <a16:creationId xmlns:a16="http://schemas.microsoft.com/office/drawing/2014/main" id="{75603D9A-8D92-F54E-96DA-9E32DA7A4289}"/>
              </a:ext>
            </a:extLst>
          </p:cNvPr>
          <p:cNvPicPr>
            <a:picLocks noChangeAspect="1"/>
          </p:cNvPicPr>
          <p:nvPr/>
        </p:nvPicPr>
        <p:blipFill>
          <a:blip r:embed="rId3"/>
          <a:stretch>
            <a:fillRect/>
          </a:stretch>
        </p:blipFill>
        <p:spPr>
          <a:xfrm>
            <a:off x="3877056" y="2125015"/>
            <a:ext cx="4553712" cy="3033347"/>
          </a:xfrm>
          <a:prstGeom prst="rect">
            <a:avLst/>
          </a:prstGeom>
          <a:ln w="38100">
            <a:solidFill>
              <a:schemeClr val="accent4">
                <a:lumMod val="50000"/>
              </a:schemeClr>
            </a:solidFill>
          </a:ln>
        </p:spPr>
      </p:pic>
      <p:pic>
        <p:nvPicPr>
          <p:cNvPr id="7" name="Picture 6">
            <a:extLst>
              <a:ext uri="{FF2B5EF4-FFF2-40B4-BE49-F238E27FC236}">
                <a16:creationId xmlns:a16="http://schemas.microsoft.com/office/drawing/2014/main" id="{1E454233-D973-CE4F-A097-A2C797B785A7}"/>
              </a:ext>
            </a:extLst>
          </p:cNvPr>
          <p:cNvPicPr>
            <a:picLocks noChangeAspect="1"/>
          </p:cNvPicPr>
          <p:nvPr/>
        </p:nvPicPr>
        <p:blipFill>
          <a:blip r:embed="rId4"/>
          <a:stretch>
            <a:fillRect/>
          </a:stretch>
        </p:blipFill>
        <p:spPr>
          <a:xfrm>
            <a:off x="128017" y="1084583"/>
            <a:ext cx="3563112" cy="2295050"/>
          </a:xfrm>
          <a:prstGeom prst="rect">
            <a:avLst/>
          </a:prstGeom>
          <a:ln w="38100">
            <a:solidFill>
              <a:schemeClr val="accent4">
                <a:lumMod val="50000"/>
              </a:schemeClr>
            </a:solidFill>
          </a:ln>
        </p:spPr>
      </p:pic>
      <p:pic>
        <p:nvPicPr>
          <p:cNvPr id="8" name="Picture 7">
            <a:extLst>
              <a:ext uri="{FF2B5EF4-FFF2-40B4-BE49-F238E27FC236}">
                <a16:creationId xmlns:a16="http://schemas.microsoft.com/office/drawing/2014/main" id="{5B1E405F-3C6F-7140-852B-D5C4A4EF6F82}"/>
              </a:ext>
            </a:extLst>
          </p:cNvPr>
          <p:cNvPicPr>
            <a:picLocks noChangeAspect="1"/>
          </p:cNvPicPr>
          <p:nvPr/>
        </p:nvPicPr>
        <p:blipFill>
          <a:blip r:embed="rId5"/>
          <a:stretch>
            <a:fillRect/>
          </a:stretch>
        </p:blipFill>
        <p:spPr>
          <a:xfrm>
            <a:off x="8624467" y="993331"/>
            <a:ext cx="3402941" cy="2336661"/>
          </a:xfrm>
          <a:prstGeom prst="rect">
            <a:avLst/>
          </a:prstGeom>
          <a:ln w="38100">
            <a:solidFill>
              <a:schemeClr val="accent4">
                <a:lumMod val="50000"/>
              </a:schemeClr>
            </a:solidFill>
          </a:ln>
        </p:spPr>
      </p:pic>
      <p:pic>
        <p:nvPicPr>
          <p:cNvPr id="9" name="Picture 8">
            <a:extLst>
              <a:ext uri="{FF2B5EF4-FFF2-40B4-BE49-F238E27FC236}">
                <a16:creationId xmlns:a16="http://schemas.microsoft.com/office/drawing/2014/main" id="{139ECE53-1A24-A64A-A5C8-AAB8EF53F867}"/>
              </a:ext>
            </a:extLst>
          </p:cNvPr>
          <p:cNvPicPr>
            <a:picLocks noChangeAspect="1"/>
          </p:cNvPicPr>
          <p:nvPr/>
        </p:nvPicPr>
        <p:blipFill>
          <a:blip r:embed="rId6"/>
          <a:stretch>
            <a:fillRect/>
          </a:stretch>
        </p:blipFill>
        <p:spPr>
          <a:xfrm>
            <a:off x="8612486" y="3567484"/>
            <a:ext cx="3447977" cy="2403990"/>
          </a:xfrm>
          <a:prstGeom prst="rect">
            <a:avLst/>
          </a:prstGeom>
          <a:ln w="38100">
            <a:solidFill>
              <a:schemeClr val="accent4">
                <a:lumMod val="50000"/>
              </a:schemeClr>
            </a:solidFill>
          </a:ln>
        </p:spPr>
      </p:pic>
      <p:sp>
        <p:nvSpPr>
          <p:cNvPr id="10" name="Title 1">
            <a:extLst>
              <a:ext uri="{FF2B5EF4-FFF2-40B4-BE49-F238E27FC236}">
                <a16:creationId xmlns:a16="http://schemas.microsoft.com/office/drawing/2014/main" id="{1225F59C-03A2-634A-A603-2EAB3C4C4635}"/>
              </a:ext>
            </a:extLst>
          </p:cNvPr>
          <p:cNvSpPr txBox="1">
            <a:spLocks/>
          </p:cNvSpPr>
          <p:nvPr/>
        </p:nvSpPr>
        <p:spPr>
          <a:xfrm>
            <a:off x="4286267" y="-8607"/>
            <a:ext cx="4009016" cy="9529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a:solidFill>
                  <a:schemeClr val="tx1"/>
                </a:solidFill>
                <a:latin typeface="Futura Medium" panose="020B0602020204020303" pitchFamily="34" charset="-79"/>
                <a:ea typeface="+mj-ea"/>
                <a:cs typeface="Futura Medium" panose="020B0602020204020303" pitchFamily="34" charset="-79"/>
              </a:defRPr>
            </a:lvl1pPr>
          </a:lstStyle>
          <a:p>
            <a:r>
              <a:rPr lang="en-US" dirty="0">
                <a:solidFill>
                  <a:schemeClr val="tx1">
                    <a:lumMod val="65000"/>
                    <a:lumOff val="35000"/>
                  </a:schemeClr>
                </a:solidFill>
              </a:rPr>
              <a:t>1  Brand Differentiation</a:t>
            </a:r>
          </a:p>
        </p:txBody>
      </p:sp>
      <p:sp>
        <p:nvSpPr>
          <p:cNvPr id="2" name="Oval 1">
            <a:extLst>
              <a:ext uri="{FF2B5EF4-FFF2-40B4-BE49-F238E27FC236}">
                <a16:creationId xmlns:a16="http://schemas.microsoft.com/office/drawing/2014/main" id="{D06377A7-9A55-274A-8D57-9EB11C00BDDA}"/>
              </a:ext>
            </a:extLst>
          </p:cNvPr>
          <p:cNvSpPr/>
          <p:nvPr/>
        </p:nvSpPr>
        <p:spPr>
          <a:xfrm>
            <a:off x="4273015" y="225287"/>
            <a:ext cx="391750" cy="42407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3">
            <a:extLst>
              <a:ext uri="{FF2B5EF4-FFF2-40B4-BE49-F238E27FC236}">
                <a16:creationId xmlns:a16="http://schemas.microsoft.com/office/drawing/2014/main" id="{C5920C5D-ED56-0C4B-8AA6-C67C4212CBBA}"/>
              </a:ext>
            </a:extLst>
          </p:cNvPr>
          <p:cNvSpPr>
            <a:spLocks noGrp="1"/>
          </p:cNvSpPr>
          <p:nvPr>
            <p:ph type="ftr" sz="quarter" idx="11"/>
          </p:nvPr>
        </p:nvSpPr>
        <p:spPr>
          <a:xfrm>
            <a:off x="4038599" y="6356350"/>
            <a:ext cx="4230757" cy="365125"/>
          </a:xfrm>
        </p:spPr>
        <p:txBody>
          <a:bodyPr/>
          <a:lstStyle/>
          <a:p>
            <a:r>
              <a:rPr lang="en-US" dirty="0"/>
              <a:t>2021 Eastside Budget – Craft Inspired, but not Craft Constrained</a:t>
            </a:r>
          </a:p>
        </p:txBody>
      </p:sp>
    </p:spTree>
    <p:extLst>
      <p:ext uri="{BB962C8B-B14F-4D97-AF65-F5344CB8AC3E}">
        <p14:creationId xmlns:p14="http://schemas.microsoft.com/office/powerpoint/2010/main" val="888474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C74669A-5E82-E440-B716-D6F1EED7CC49}"/>
              </a:ext>
            </a:extLst>
          </p:cNvPr>
          <p:cNvSpPr>
            <a:spLocks noGrp="1"/>
          </p:cNvSpPr>
          <p:nvPr>
            <p:ph type="dt" sz="half" idx="10"/>
          </p:nvPr>
        </p:nvSpPr>
        <p:spPr/>
        <p:txBody>
          <a:bodyPr/>
          <a:lstStyle/>
          <a:p>
            <a:fld id="{53D4CE56-83A3-3048-84BF-F3D3C30ACDA0}" type="datetime2">
              <a:rPr lang="en-US" smtClean="0"/>
              <a:t>Wednesday, March 17, 2021</a:t>
            </a:fld>
            <a:endParaRPr lang="en-US" dirty="0"/>
          </a:p>
        </p:txBody>
      </p:sp>
      <p:sp>
        <p:nvSpPr>
          <p:cNvPr id="10" name="Title 1">
            <a:extLst>
              <a:ext uri="{FF2B5EF4-FFF2-40B4-BE49-F238E27FC236}">
                <a16:creationId xmlns:a16="http://schemas.microsoft.com/office/drawing/2014/main" id="{1225F59C-03A2-634A-A603-2EAB3C4C4635}"/>
              </a:ext>
            </a:extLst>
          </p:cNvPr>
          <p:cNvSpPr txBox="1">
            <a:spLocks/>
          </p:cNvSpPr>
          <p:nvPr/>
        </p:nvSpPr>
        <p:spPr>
          <a:xfrm>
            <a:off x="0" y="-8607"/>
            <a:ext cx="12192000" cy="9529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a:solidFill>
                  <a:schemeClr val="tx1"/>
                </a:solidFill>
                <a:latin typeface="Futura Medium" panose="020B0602020204020303" pitchFamily="34" charset="-79"/>
                <a:ea typeface="+mj-ea"/>
                <a:cs typeface="Futura Medium" panose="020B0602020204020303" pitchFamily="34" charset="-79"/>
              </a:defRPr>
            </a:lvl1pPr>
          </a:lstStyle>
          <a:p>
            <a:pPr algn="ctr"/>
            <a:r>
              <a:rPr lang="en-US" dirty="0">
                <a:solidFill>
                  <a:schemeClr val="tx1">
                    <a:lumMod val="65000"/>
                    <a:lumOff val="35000"/>
                  </a:schemeClr>
                </a:solidFill>
              </a:rPr>
              <a:t>Product Innovation</a:t>
            </a:r>
          </a:p>
        </p:txBody>
      </p:sp>
      <p:sp>
        <p:nvSpPr>
          <p:cNvPr id="5" name="Rectangle 4">
            <a:extLst>
              <a:ext uri="{FF2B5EF4-FFF2-40B4-BE49-F238E27FC236}">
                <a16:creationId xmlns:a16="http://schemas.microsoft.com/office/drawing/2014/main" id="{8830905F-EEB5-BD4E-B799-163FF849A125}"/>
              </a:ext>
            </a:extLst>
          </p:cNvPr>
          <p:cNvSpPr/>
          <p:nvPr/>
        </p:nvSpPr>
        <p:spPr>
          <a:xfrm>
            <a:off x="824538" y="1262236"/>
            <a:ext cx="10529261" cy="475383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420219A-E7A4-3F42-81D8-28CC477F1F8C}"/>
              </a:ext>
            </a:extLst>
          </p:cNvPr>
          <p:cNvPicPr>
            <a:picLocks noChangeAspect="1"/>
          </p:cNvPicPr>
          <p:nvPr/>
        </p:nvPicPr>
        <p:blipFill>
          <a:blip r:embed="rId2"/>
          <a:stretch>
            <a:fillRect/>
          </a:stretch>
        </p:blipFill>
        <p:spPr>
          <a:xfrm>
            <a:off x="5080566" y="2027583"/>
            <a:ext cx="1300806" cy="3765682"/>
          </a:xfrm>
          <a:prstGeom prst="rect">
            <a:avLst/>
          </a:prstGeom>
        </p:spPr>
      </p:pic>
      <p:pic>
        <p:nvPicPr>
          <p:cNvPr id="7" name="Picture 6">
            <a:extLst>
              <a:ext uri="{FF2B5EF4-FFF2-40B4-BE49-F238E27FC236}">
                <a16:creationId xmlns:a16="http://schemas.microsoft.com/office/drawing/2014/main" id="{B79E9AF1-C32C-DD40-8088-25D8062FF832}"/>
              </a:ext>
            </a:extLst>
          </p:cNvPr>
          <p:cNvPicPr>
            <a:picLocks noChangeAspect="1"/>
          </p:cNvPicPr>
          <p:nvPr/>
        </p:nvPicPr>
        <p:blipFill>
          <a:blip r:embed="rId3"/>
          <a:stretch>
            <a:fillRect/>
          </a:stretch>
        </p:blipFill>
        <p:spPr>
          <a:xfrm>
            <a:off x="3968837" y="2087217"/>
            <a:ext cx="1207669" cy="3643504"/>
          </a:xfrm>
          <a:prstGeom prst="rect">
            <a:avLst/>
          </a:prstGeom>
        </p:spPr>
      </p:pic>
      <p:sp>
        <p:nvSpPr>
          <p:cNvPr id="8" name="Rectangle 7">
            <a:extLst>
              <a:ext uri="{FF2B5EF4-FFF2-40B4-BE49-F238E27FC236}">
                <a16:creationId xmlns:a16="http://schemas.microsoft.com/office/drawing/2014/main" id="{531371A4-76D1-0946-A901-7297ECF4F905}"/>
              </a:ext>
            </a:extLst>
          </p:cNvPr>
          <p:cNvSpPr/>
          <p:nvPr/>
        </p:nvSpPr>
        <p:spPr>
          <a:xfrm>
            <a:off x="7947868" y="1385975"/>
            <a:ext cx="207330" cy="4586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DD394FF-A1F7-BE49-9E4E-97231662F222}"/>
              </a:ext>
            </a:extLst>
          </p:cNvPr>
          <p:cNvPicPr>
            <a:picLocks noChangeAspect="1"/>
          </p:cNvPicPr>
          <p:nvPr/>
        </p:nvPicPr>
        <p:blipFill>
          <a:blip r:embed="rId4"/>
          <a:stretch>
            <a:fillRect/>
          </a:stretch>
        </p:blipFill>
        <p:spPr>
          <a:xfrm>
            <a:off x="1234169" y="2397756"/>
            <a:ext cx="1727786" cy="3471567"/>
          </a:xfrm>
          <a:prstGeom prst="rect">
            <a:avLst/>
          </a:prstGeom>
        </p:spPr>
      </p:pic>
      <p:pic>
        <p:nvPicPr>
          <p:cNvPr id="11" name="Picture 10">
            <a:extLst>
              <a:ext uri="{FF2B5EF4-FFF2-40B4-BE49-F238E27FC236}">
                <a16:creationId xmlns:a16="http://schemas.microsoft.com/office/drawing/2014/main" id="{2C7A967A-96F7-B646-ADC7-1A214D365234}"/>
              </a:ext>
            </a:extLst>
          </p:cNvPr>
          <p:cNvPicPr>
            <a:picLocks noChangeAspect="1"/>
          </p:cNvPicPr>
          <p:nvPr/>
        </p:nvPicPr>
        <p:blipFill>
          <a:blip r:embed="rId5"/>
          <a:stretch>
            <a:fillRect/>
          </a:stretch>
        </p:blipFill>
        <p:spPr>
          <a:xfrm>
            <a:off x="952783" y="1325324"/>
            <a:ext cx="1909787" cy="795239"/>
          </a:xfrm>
          <a:prstGeom prst="rect">
            <a:avLst/>
          </a:prstGeom>
        </p:spPr>
      </p:pic>
      <p:pic>
        <p:nvPicPr>
          <p:cNvPr id="12" name="Picture 11">
            <a:extLst>
              <a:ext uri="{FF2B5EF4-FFF2-40B4-BE49-F238E27FC236}">
                <a16:creationId xmlns:a16="http://schemas.microsoft.com/office/drawing/2014/main" id="{0A47CF3F-F05C-E94E-80CE-75C156565A47}"/>
              </a:ext>
            </a:extLst>
          </p:cNvPr>
          <p:cNvPicPr>
            <a:picLocks noChangeAspect="1"/>
          </p:cNvPicPr>
          <p:nvPr/>
        </p:nvPicPr>
        <p:blipFill>
          <a:blip r:embed="rId6"/>
          <a:stretch>
            <a:fillRect/>
          </a:stretch>
        </p:blipFill>
        <p:spPr>
          <a:xfrm>
            <a:off x="2696894" y="1941661"/>
            <a:ext cx="1405942" cy="3891360"/>
          </a:xfrm>
          <a:prstGeom prst="rect">
            <a:avLst/>
          </a:prstGeom>
        </p:spPr>
      </p:pic>
      <p:pic>
        <p:nvPicPr>
          <p:cNvPr id="13" name="Picture 12">
            <a:extLst>
              <a:ext uri="{FF2B5EF4-FFF2-40B4-BE49-F238E27FC236}">
                <a16:creationId xmlns:a16="http://schemas.microsoft.com/office/drawing/2014/main" id="{B9629B5D-9235-6048-85E2-74F702C77968}"/>
              </a:ext>
            </a:extLst>
          </p:cNvPr>
          <p:cNvPicPr>
            <a:picLocks noChangeAspect="1"/>
          </p:cNvPicPr>
          <p:nvPr/>
        </p:nvPicPr>
        <p:blipFill>
          <a:blip r:embed="rId7"/>
          <a:stretch>
            <a:fillRect/>
          </a:stretch>
        </p:blipFill>
        <p:spPr>
          <a:xfrm>
            <a:off x="6374716" y="2137237"/>
            <a:ext cx="1417561" cy="3695784"/>
          </a:xfrm>
          <a:prstGeom prst="rect">
            <a:avLst/>
          </a:prstGeom>
        </p:spPr>
      </p:pic>
      <p:pic>
        <p:nvPicPr>
          <p:cNvPr id="14" name="Picture 13">
            <a:extLst>
              <a:ext uri="{FF2B5EF4-FFF2-40B4-BE49-F238E27FC236}">
                <a16:creationId xmlns:a16="http://schemas.microsoft.com/office/drawing/2014/main" id="{AC9D05CB-AF8A-DD4E-B3AC-0E0E2679CC9D}"/>
              </a:ext>
            </a:extLst>
          </p:cNvPr>
          <p:cNvPicPr>
            <a:picLocks noChangeAspect="1"/>
          </p:cNvPicPr>
          <p:nvPr/>
        </p:nvPicPr>
        <p:blipFill>
          <a:blip r:embed="rId8"/>
          <a:stretch>
            <a:fillRect/>
          </a:stretch>
        </p:blipFill>
        <p:spPr>
          <a:xfrm>
            <a:off x="7815690" y="2067159"/>
            <a:ext cx="1507212" cy="3807692"/>
          </a:xfrm>
          <a:prstGeom prst="rect">
            <a:avLst/>
          </a:prstGeom>
        </p:spPr>
      </p:pic>
      <p:pic>
        <p:nvPicPr>
          <p:cNvPr id="15" name="Picture 14">
            <a:extLst>
              <a:ext uri="{FF2B5EF4-FFF2-40B4-BE49-F238E27FC236}">
                <a16:creationId xmlns:a16="http://schemas.microsoft.com/office/drawing/2014/main" id="{EF8F89CD-D29B-D14B-84FD-18EB77D34DF1}"/>
              </a:ext>
            </a:extLst>
          </p:cNvPr>
          <p:cNvPicPr>
            <a:picLocks noChangeAspect="1"/>
          </p:cNvPicPr>
          <p:nvPr/>
        </p:nvPicPr>
        <p:blipFill>
          <a:blip r:embed="rId9"/>
          <a:stretch>
            <a:fillRect/>
          </a:stretch>
        </p:blipFill>
        <p:spPr>
          <a:xfrm>
            <a:off x="9195403" y="2001295"/>
            <a:ext cx="1651636" cy="3908328"/>
          </a:xfrm>
          <a:prstGeom prst="rect">
            <a:avLst/>
          </a:prstGeom>
        </p:spPr>
      </p:pic>
      <p:grpSp>
        <p:nvGrpSpPr>
          <p:cNvPr id="16" name="Group 15">
            <a:extLst>
              <a:ext uri="{FF2B5EF4-FFF2-40B4-BE49-F238E27FC236}">
                <a16:creationId xmlns:a16="http://schemas.microsoft.com/office/drawing/2014/main" id="{A70DA52C-33A9-CD46-A2E5-11B70BDC999B}"/>
              </a:ext>
            </a:extLst>
          </p:cNvPr>
          <p:cNvGrpSpPr/>
          <p:nvPr/>
        </p:nvGrpSpPr>
        <p:grpSpPr>
          <a:xfrm>
            <a:off x="4102836" y="247129"/>
            <a:ext cx="391751" cy="441520"/>
            <a:chOff x="4458546" y="821051"/>
            <a:chExt cx="391751" cy="441520"/>
          </a:xfrm>
        </p:grpSpPr>
        <p:sp>
          <p:nvSpPr>
            <p:cNvPr id="17" name="Title 1">
              <a:extLst>
                <a:ext uri="{FF2B5EF4-FFF2-40B4-BE49-F238E27FC236}">
                  <a16:creationId xmlns:a16="http://schemas.microsoft.com/office/drawing/2014/main" id="{F8F7257C-5AEF-B94A-A748-C5869FF0E0E5}"/>
                </a:ext>
              </a:extLst>
            </p:cNvPr>
            <p:cNvSpPr txBox="1">
              <a:spLocks/>
            </p:cNvSpPr>
            <p:nvPr/>
          </p:nvSpPr>
          <p:spPr>
            <a:xfrm>
              <a:off x="4471799" y="894589"/>
              <a:ext cx="378498" cy="367982"/>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2400" b="0" i="0" kern="1200">
                  <a:solidFill>
                    <a:schemeClr val="tx1"/>
                  </a:solidFill>
                  <a:latin typeface="Futura Medium" panose="020B0602020204020303" pitchFamily="34" charset="-79"/>
                  <a:ea typeface="+mj-ea"/>
                  <a:cs typeface="Futura Medium" panose="020B0602020204020303" pitchFamily="34" charset="-79"/>
                </a:defRPr>
              </a:lvl1pPr>
            </a:lstStyle>
            <a:p>
              <a:r>
                <a:rPr lang="en-US" dirty="0">
                  <a:solidFill>
                    <a:schemeClr val="tx1">
                      <a:lumMod val="65000"/>
                      <a:lumOff val="35000"/>
                    </a:schemeClr>
                  </a:solidFill>
                </a:rPr>
                <a:t>2  </a:t>
              </a:r>
            </a:p>
          </p:txBody>
        </p:sp>
        <p:sp>
          <p:nvSpPr>
            <p:cNvPr id="18" name="Oval 17">
              <a:extLst>
                <a:ext uri="{FF2B5EF4-FFF2-40B4-BE49-F238E27FC236}">
                  <a16:creationId xmlns:a16="http://schemas.microsoft.com/office/drawing/2014/main" id="{A672D7B9-08DD-694F-874E-46B63D5D52D2}"/>
                </a:ext>
              </a:extLst>
            </p:cNvPr>
            <p:cNvSpPr/>
            <p:nvPr/>
          </p:nvSpPr>
          <p:spPr>
            <a:xfrm>
              <a:off x="4458546" y="821051"/>
              <a:ext cx="391750" cy="42407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Footer Placeholder 3">
            <a:extLst>
              <a:ext uri="{FF2B5EF4-FFF2-40B4-BE49-F238E27FC236}">
                <a16:creationId xmlns:a16="http://schemas.microsoft.com/office/drawing/2014/main" id="{3A353D76-5BA5-3C40-AEB2-7B0BA3891250}"/>
              </a:ext>
            </a:extLst>
          </p:cNvPr>
          <p:cNvSpPr>
            <a:spLocks noGrp="1"/>
          </p:cNvSpPr>
          <p:nvPr>
            <p:ph type="ftr" sz="quarter" idx="11"/>
          </p:nvPr>
        </p:nvSpPr>
        <p:spPr>
          <a:xfrm>
            <a:off x="4038599" y="6356350"/>
            <a:ext cx="4230757" cy="365125"/>
          </a:xfrm>
        </p:spPr>
        <p:txBody>
          <a:bodyPr/>
          <a:lstStyle/>
          <a:p>
            <a:r>
              <a:rPr lang="en-US" dirty="0"/>
              <a:t>2021 Eastside Budget – Craft Inspired, but not Craft Constrained</a:t>
            </a:r>
          </a:p>
        </p:txBody>
      </p:sp>
    </p:spTree>
    <p:extLst>
      <p:ext uri="{BB962C8B-B14F-4D97-AF65-F5344CB8AC3E}">
        <p14:creationId xmlns:p14="http://schemas.microsoft.com/office/powerpoint/2010/main" val="1571866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39BF0D-5753-8A46-B142-E461E0DD116E}"/>
              </a:ext>
            </a:extLst>
          </p:cNvPr>
          <p:cNvPicPr>
            <a:picLocks noChangeAspect="1"/>
          </p:cNvPicPr>
          <p:nvPr/>
        </p:nvPicPr>
        <p:blipFill>
          <a:blip r:embed="rId3"/>
          <a:stretch>
            <a:fillRect/>
          </a:stretch>
        </p:blipFill>
        <p:spPr>
          <a:xfrm>
            <a:off x="2125042" y="837891"/>
            <a:ext cx="7973137" cy="5311117"/>
          </a:xfrm>
          <a:prstGeom prst="rect">
            <a:avLst/>
          </a:prstGeom>
        </p:spPr>
      </p:pic>
      <p:sp>
        <p:nvSpPr>
          <p:cNvPr id="3" name="Title 1">
            <a:extLst>
              <a:ext uri="{FF2B5EF4-FFF2-40B4-BE49-F238E27FC236}">
                <a16:creationId xmlns:a16="http://schemas.microsoft.com/office/drawing/2014/main" id="{4E9E5C9F-0FD5-4F4D-9E41-B6F22661DF32}"/>
              </a:ext>
            </a:extLst>
          </p:cNvPr>
          <p:cNvSpPr txBox="1">
            <a:spLocks/>
          </p:cNvSpPr>
          <p:nvPr/>
        </p:nvSpPr>
        <p:spPr>
          <a:xfrm>
            <a:off x="745864" y="12240"/>
            <a:ext cx="10515600" cy="9529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a:solidFill>
                  <a:schemeClr val="tx1"/>
                </a:solidFill>
                <a:latin typeface="Futura Medium" panose="020B0602020204020303" pitchFamily="34" charset="-79"/>
                <a:ea typeface="+mj-ea"/>
                <a:cs typeface="Futura Medium" panose="020B0602020204020303" pitchFamily="34" charset="-79"/>
              </a:defRPr>
            </a:lvl1pPr>
          </a:lstStyle>
          <a:p>
            <a:r>
              <a:rPr lang="en-US" dirty="0"/>
              <a:t>Innovation drives Premiumization</a:t>
            </a:r>
          </a:p>
        </p:txBody>
      </p:sp>
    </p:spTree>
    <p:extLst>
      <p:ext uri="{BB962C8B-B14F-4D97-AF65-F5344CB8AC3E}">
        <p14:creationId xmlns:p14="http://schemas.microsoft.com/office/powerpoint/2010/main" val="2151950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3C50C4-9D01-1842-A2A6-0E40FD2C3657}"/>
              </a:ext>
            </a:extLst>
          </p:cNvPr>
          <p:cNvPicPr>
            <a:picLocks noChangeAspect="1"/>
          </p:cNvPicPr>
          <p:nvPr/>
        </p:nvPicPr>
        <p:blipFill>
          <a:blip r:embed="rId3"/>
          <a:stretch>
            <a:fillRect/>
          </a:stretch>
        </p:blipFill>
        <p:spPr>
          <a:xfrm>
            <a:off x="2159000" y="831850"/>
            <a:ext cx="8071678" cy="5324704"/>
          </a:xfrm>
          <a:prstGeom prst="rect">
            <a:avLst/>
          </a:prstGeom>
        </p:spPr>
      </p:pic>
      <p:sp>
        <p:nvSpPr>
          <p:cNvPr id="3" name="Title 1">
            <a:extLst>
              <a:ext uri="{FF2B5EF4-FFF2-40B4-BE49-F238E27FC236}">
                <a16:creationId xmlns:a16="http://schemas.microsoft.com/office/drawing/2014/main" id="{9B4F1F2A-A021-4120-9176-809106AE4BF1}"/>
              </a:ext>
            </a:extLst>
          </p:cNvPr>
          <p:cNvSpPr txBox="1">
            <a:spLocks/>
          </p:cNvSpPr>
          <p:nvPr/>
        </p:nvSpPr>
        <p:spPr>
          <a:xfrm>
            <a:off x="745864" y="12240"/>
            <a:ext cx="10515600" cy="9529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a:solidFill>
                  <a:schemeClr val="tx1"/>
                </a:solidFill>
                <a:latin typeface="Futura Medium" panose="020B0602020204020303" pitchFamily="34" charset="-79"/>
                <a:ea typeface="+mj-ea"/>
                <a:cs typeface="Futura Medium" panose="020B0602020204020303" pitchFamily="34" charset="-79"/>
              </a:defRPr>
            </a:lvl1pPr>
          </a:lstStyle>
          <a:p>
            <a:r>
              <a:rPr lang="en-US" dirty="0"/>
              <a:t>Market Research Driven Branding </a:t>
            </a:r>
          </a:p>
        </p:txBody>
      </p:sp>
    </p:spTree>
    <p:extLst>
      <p:ext uri="{BB962C8B-B14F-4D97-AF65-F5344CB8AC3E}">
        <p14:creationId xmlns:p14="http://schemas.microsoft.com/office/powerpoint/2010/main" val="364117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816817-CB00-794A-9D05-7A2E96E4B056}"/>
              </a:ext>
            </a:extLst>
          </p:cNvPr>
          <p:cNvPicPr>
            <a:picLocks noChangeAspect="1"/>
          </p:cNvPicPr>
          <p:nvPr/>
        </p:nvPicPr>
        <p:blipFill>
          <a:blip r:embed="rId3"/>
          <a:stretch>
            <a:fillRect/>
          </a:stretch>
        </p:blipFill>
        <p:spPr>
          <a:xfrm>
            <a:off x="2345634" y="863788"/>
            <a:ext cx="7655615" cy="5290466"/>
          </a:xfrm>
          <a:prstGeom prst="rect">
            <a:avLst/>
          </a:prstGeom>
        </p:spPr>
      </p:pic>
      <p:sp>
        <p:nvSpPr>
          <p:cNvPr id="3" name="Title 1">
            <a:extLst>
              <a:ext uri="{FF2B5EF4-FFF2-40B4-BE49-F238E27FC236}">
                <a16:creationId xmlns:a16="http://schemas.microsoft.com/office/drawing/2014/main" id="{AFAD4F3D-6DCA-4A20-AFEA-D53C4B1E840F}"/>
              </a:ext>
            </a:extLst>
          </p:cNvPr>
          <p:cNvSpPr txBox="1">
            <a:spLocks/>
          </p:cNvSpPr>
          <p:nvPr/>
        </p:nvSpPr>
        <p:spPr>
          <a:xfrm>
            <a:off x="745864" y="12240"/>
            <a:ext cx="10515600" cy="9529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a:solidFill>
                  <a:schemeClr val="tx1"/>
                </a:solidFill>
                <a:latin typeface="Futura Medium" panose="020B0602020204020303" pitchFamily="34" charset="-79"/>
                <a:ea typeface="+mj-ea"/>
                <a:cs typeface="Futura Medium" panose="020B0602020204020303" pitchFamily="34" charset="-79"/>
              </a:defRPr>
            </a:lvl1pPr>
          </a:lstStyle>
          <a:p>
            <a:r>
              <a:rPr lang="en-US" dirty="0"/>
              <a:t>Repositioning Legacy Brands</a:t>
            </a:r>
          </a:p>
        </p:txBody>
      </p:sp>
    </p:spTree>
    <p:extLst>
      <p:ext uri="{BB962C8B-B14F-4D97-AF65-F5344CB8AC3E}">
        <p14:creationId xmlns:p14="http://schemas.microsoft.com/office/powerpoint/2010/main" val="1572166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9D70B9-C86C-3943-8A82-A135F9C72D0A}"/>
              </a:ext>
            </a:extLst>
          </p:cNvPr>
          <p:cNvPicPr>
            <a:picLocks noChangeAspect="1"/>
          </p:cNvPicPr>
          <p:nvPr/>
        </p:nvPicPr>
        <p:blipFill>
          <a:blip r:embed="rId3"/>
          <a:stretch>
            <a:fillRect/>
          </a:stretch>
        </p:blipFill>
        <p:spPr>
          <a:xfrm>
            <a:off x="2184400" y="834058"/>
            <a:ext cx="7823200" cy="5295900"/>
          </a:xfrm>
          <a:prstGeom prst="rect">
            <a:avLst/>
          </a:prstGeom>
        </p:spPr>
      </p:pic>
      <p:sp>
        <p:nvSpPr>
          <p:cNvPr id="3" name="Title 1">
            <a:extLst>
              <a:ext uri="{FF2B5EF4-FFF2-40B4-BE49-F238E27FC236}">
                <a16:creationId xmlns:a16="http://schemas.microsoft.com/office/drawing/2014/main" id="{66123213-F322-4DE6-BABC-EAE60BCB20CD}"/>
              </a:ext>
            </a:extLst>
          </p:cNvPr>
          <p:cNvSpPr txBox="1">
            <a:spLocks/>
          </p:cNvSpPr>
          <p:nvPr/>
        </p:nvSpPr>
        <p:spPr>
          <a:xfrm>
            <a:off x="745864" y="12240"/>
            <a:ext cx="10515600" cy="9529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a:solidFill>
                  <a:schemeClr val="tx1"/>
                </a:solidFill>
                <a:latin typeface="Futura Medium" panose="020B0602020204020303" pitchFamily="34" charset="-79"/>
                <a:ea typeface="+mj-ea"/>
                <a:cs typeface="Futura Medium" panose="020B0602020204020303" pitchFamily="34" charset="-79"/>
              </a:defRPr>
            </a:lvl1pPr>
          </a:lstStyle>
          <a:p>
            <a:r>
              <a:rPr lang="en-US" dirty="0"/>
              <a:t>Margins Drive Investment</a:t>
            </a:r>
          </a:p>
        </p:txBody>
      </p:sp>
    </p:spTree>
    <p:extLst>
      <p:ext uri="{BB962C8B-B14F-4D97-AF65-F5344CB8AC3E}">
        <p14:creationId xmlns:p14="http://schemas.microsoft.com/office/powerpoint/2010/main" val="4043768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5108E1-801D-734F-BD2D-763382BB6A33}"/>
              </a:ext>
            </a:extLst>
          </p:cNvPr>
          <p:cNvPicPr>
            <a:picLocks noChangeAspect="1"/>
          </p:cNvPicPr>
          <p:nvPr/>
        </p:nvPicPr>
        <p:blipFill>
          <a:blip r:embed="rId3"/>
          <a:stretch>
            <a:fillRect/>
          </a:stretch>
        </p:blipFill>
        <p:spPr>
          <a:xfrm>
            <a:off x="2390862" y="845712"/>
            <a:ext cx="7584988" cy="5288388"/>
          </a:xfrm>
          <a:prstGeom prst="rect">
            <a:avLst/>
          </a:prstGeom>
        </p:spPr>
      </p:pic>
      <p:sp>
        <p:nvSpPr>
          <p:cNvPr id="3" name="Title 1">
            <a:extLst>
              <a:ext uri="{FF2B5EF4-FFF2-40B4-BE49-F238E27FC236}">
                <a16:creationId xmlns:a16="http://schemas.microsoft.com/office/drawing/2014/main" id="{F09BC30A-ABBB-4784-A6E3-20E9AFDF8162}"/>
              </a:ext>
            </a:extLst>
          </p:cNvPr>
          <p:cNvSpPr txBox="1">
            <a:spLocks/>
          </p:cNvSpPr>
          <p:nvPr/>
        </p:nvSpPr>
        <p:spPr>
          <a:xfrm>
            <a:off x="745864" y="12240"/>
            <a:ext cx="10515600" cy="9529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a:solidFill>
                  <a:schemeClr val="tx1"/>
                </a:solidFill>
                <a:latin typeface="Futura Medium" panose="020B0602020204020303" pitchFamily="34" charset="-79"/>
                <a:ea typeface="+mj-ea"/>
                <a:cs typeface="Futura Medium" panose="020B0602020204020303" pitchFamily="34" charset="-79"/>
              </a:defRPr>
            </a:lvl1pPr>
          </a:lstStyle>
          <a:p>
            <a:r>
              <a:rPr lang="en-US" dirty="0"/>
              <a:t>Realignment of Resources</a:t>
            </a:r>
          </a:p>
        </p:txBody>
      </p:sp>
    </p:spTree>
    <p:extLst>
      <p:ext uri="{BB962C8B-B14F-4D97-AF65-F5344CB8AC3E}">
        <p14:creationId xmlns:p14="http://schemas.microsoft.com/office/powerpoint/2010/main" val="49267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B6E7DB7-A6B0-BE48-A5DB-60CADFF1C4F1}"/>
              </a:ext>
            </a:extLst>
          </p:cNvPr>
          <p:cNvSpPr txBox="1"/>
          <p:nvPr/>
        </p:nvSpPr>
        <p:spPr>
          <a:xfrm>
            <a:off x="6126612" y="2255567"/>
            <a:ext cx="5045545" cy="2031325"/>
          </a:xfrm>
          <a:prstGeom prst="rect">
            <a:avLst/>
          </a:prstGeom>
          <a:noFill/>
        </p:spPr>
        <p:txBody>
          <a:bodyPr wrap="square" rtlCol="0">
            <a:spAutoFit/>
          </a:bodyPr>
          <a:lstStyle/>
          <a:p>
            <a:r>
              <a:rPr lang="en-US" sz="2000" b="1" dirty="0">
                <a:latin typeface="Futura Medium" panose="020B0602020204020303" pitchFamily="34" charset="-79"/>
                <a:cs typeface="Futura Medium" panose="020B0602020204020303" pitchFamily="34" charset="-79"/>
              </a:rPr>
              <a:t>Invest and Grow in Five States</a:t>
            </a:r>
          </a:p>
          <a:p>
            <a:pPr algn="ctr"/>
            <a:endParaRPr lang="en-US" sz="1600" b="1" dirty="0">
              <a:latin typeface="Futura Medium" panose="020B0602020204020303" pitchFamily="34" charset="-79"/>
              <a:cs typeface="Futura Medium" panose="020B0602020204020303" pitchFamily="34" charset="-79"/>
            </a:endParaRPr>
          </a:p>
          <a:p>
            <a:pPr marL="171450" indent="-171450" algn="just">
              <a:buFont typeface="Arial" panose="020B0604020202020204" pitchFamily="34" charset="0"/>
              <a:buChar char="•"/>
            </a:pPr>
            <a:r>
              <a:rPr lang="en-US" b="1" dirty="0">
                <a:latin typeface="Futura Medium" panose="020B0602020204020303" pitchFamily="34" charset="-79"/>
                <a:cs typeface="Futura Medium" panose="020B0602020204020303" pitchFamily="34" charset="-79"/>
              </a:rPr>
              <a:t>Oregon</a:t>
            </a:r>
          </a:p>
          <a:p>
            <a:pPr marL="171450" indent="-171450" algn="just">
              <a:buFont typeface="Arial" panose="020B0604020202020204" pitchFamily="34" charset="0"/>
              <a:buChar char="•"/>
            </a:pPr>
            <a:r>
              <a:rPr lang="en-US" b="1" dirty="0">
                <a:latin typeface="Futura Medium" panose="020B0602020204020303" pitchFamily="34" charset="-79"/>
                <a:cs typeface="Futura Medium" panose="020B0602020204020303" pitchFamily="34" charset="-79"/>
              </a:rPr>
              <a:t>California</a:t>
            </a:r>
          </a:p>
          <a:p>
            <a:pPr marL="171450" indent="-171450" algn="just">
              <a:buFont typeface="Arial" panose="020B0604020202020204" pitchFamily="34" charset="0"/>
              <a:buChar char="•"/>
            </a:pPr>
            <a:r>
              <a:rPr lang="en-US" b="1" dirty="0">
                <a:latin typeface="Futura Medium" panose="020B0602020204020303" pitchFamily="34" charset="-79"/>
                <a:cs typeface="Futura Medium" panose="020B0602020204020303" pitchFamily="34" charset="-79"/>
              </a:rPr>
              <a:t>Texas</a:t>
            </a:r>
          </a:p>
          <a:p>
            <a:pPr marL="171450" indent="-171450" algn="just">
              <a:buFont typeface="Arial" panose="020B0604020202020204" pitchFamily="34" charset="0"/>
              <a:buChar char="•"/>
            </a:pPr>
            <a:r>
              <a:rPr lang="en-US" b="1" dirty="0">
                <a:latin typeface="Futura Medium" panose="020B0602020204020303" pitchFamily="34" charset="-79"/>
                <a:cs typeface="Futura Medium" panose="020B0602020204020303" pitchFamily="34" charset="-79"/>
              </a:rPr>
              <a:t>Colorado </a:t>
            </a:r>
          </a:p>
          <a:p>
            <a:pPr marL="171450" indent="-171450" algn="just">
              <a:buFont typeface="Arial" panose="020B0604020202020204" pitchFamily="34" charset="0"/>
              <a:buChar char="•"/>
            </a:pPr>
            <a:r>
              <a:rPr lang="en-US" b="1" dirty="0">
                <a:latin typeface="Futura Medium" panose="020B0602020204020303" pitchFamily="34" charset="-79"/>
                <a:cs typeface="Futura Medium" panose="020B0602020204020303" pitchFamily="34" charset="-79"/>
              </a:rPr>
              <a:t>Washington</a:t>
            </a:r>
          </a:p>
        </p:txBody>
      </p:sp>
      <p:sp>
        <p:nvSpPr>
          <p:cNvPr id="11" name="Oval 10">
            <a:extLst>
              <a:ext uri="{FF2B5EF4-FFF2-40B4-BE49-F238E27FC236}">
                <a16:creationId xmlns:a16="http://schemas.microsoft.com/office/drawing/2014/main" id="{60FF496F-BCB1-CC4F-A699-4F8701E2939F}"/>
              </a:ext>
            </a:extLst>
          </p:cNvPr>
          <p:cNvSpPr/>
          <p:nvPr/>
        </p:nvSpPr>
        <p:spPr>
          <a:xfrm>
            <a:off x="3786254" y="5785819"/>
            <a:ext cx="265471" cy="2547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3DD8B42-F6E1-CB45-BB51-459EE992F983}"/>
              </a:ext>
            </a:extLst>
          </p:cNvPr>
          <p:cNvSpPr txBox="1"/>
          <p:nvPr/>
        </p:nvSpPr>
        <p:spPr>
          <a:xfrm>
            <a:off x="4007481" y="5830063"/>
            <a:ext cx="1580882" cy="338554"/>
          </a:xfrm>
          <a:prstGeom prst="rect">
            <a:avLst/>
          </a:prstGeom>
          <a:noFill/>
        </p:spPr>
        <p:txBody>
          <a:bodyPr wrap="none" rtlCol="0">
            <a:spAutoFit/>
          </a:bodyPr>
          <a:lstStyle/>
          <a:p>
            <a:r>
              <a:rPr lang="en-US" sz="800" dirty="0">
                <a:latin typeface="Futura Medium" panose="020B0602020204020303" pitchFamily="34" charset="-79"/>
                <a:cs typeface="Futura Medium" panose="020B0602020204020303" pitchFamily="34" charset="-79"/>
              </a:rPr>
              <a:t>Top rank Craft Distillery States</a:t>
            </a:r>
            <a:br>
              <a:rPr lang="en-US" sz="800" dirty="0">
                <a:latin typeface="Futura Medium" panose="020B0602020204020303" pitchFamily="34" charset="-79"/>
                <a:cs typeface="Futura Medium" panose="020B0602020204020303" pitchFamily="34" charset="-79"/>
              </a:rPr>
            </a:br>
            <a:r>
              <a:rPr lang="en-US" sz="800" dirty="0">
                <a:latin typeface="Futura Medium" panose="020B0602020204020303" pitchFamily="34" charset="-79"/>
                <a:cs typeface="Futura Medium" panose="020B0602020204020303" pitchFamily="34" charset="-79"/>
              </a:rPr>
              <a:t>*Data from statista.com</a:t>
            </a:r>
          </a:p>
        </p:txBody>
      </p:sp>
      <p:sp>
        <p:nvSpPr>
          <p:cNvPr id="21" name="Title 1">
            <a:extLst>
              <a:ext uri="{FF2B5EF4-FFF2-40B4-BE49-F238E27FC236}">
                <a16:creationId xmlns:a16="http://schemas.microsoft.com/office/drawing/2014/main" id="{B99E53D6-61BE-494B-A448-6BA3A350F4A4}"/>
              </a:ext>
            </a:extLst>
          </p:cNvPr>
          <p:cNvSpPr>
            <a:spLocks noGrp="1"/>
          </p:cNvSpPr>
          <p:nvPr>
            <p:ph type="title"/>
          </p:nvPr>
        </p:nvSpPr>
        <p:spPr>
          <a:xfrm>
            <a:off x="397427" y="38181"/>
            <a:ext cx="10515600" cy="952993"/>
          </a:xfrm>
          <a:prstGeom prst="rect">
            <a:avLst/>
          </a:prstGeom>
        </p:spPr>
        <p:txBody>
          <a:bodyPr/>
          <a:lstStyle/>
          <a:p>
            <a:r>
              <a:rPr lang="en-US" dirty="0"/>
              <a:t>2021 Strategy: </a:t>
            </a:r>
            <a:r>
              <a:rPr lang="en-US" b="1" dirty="0"/>
              <a:t>INVESTMENT</a:t>
            </a:r>
            <a:r>
              <a:rPr lang="en-US" dirty="0"/>
              <a:t> </a:t>
            </a:r>
            <a:r>
              <a:rPr lang="en-US" b="1" dirty="0"/>
              <a:t>5 States </a:t>
            </a:r>
            <a:r>
              <a:rPr lang="en-US" dirty="0"/>
              <a:t>with highest Craft Spirits/CDI</a:t>
            </a:r>
          </a:p>
        </p:txBody>
      </p:sp>
      <p:sp>
        <p:nvSpPr>
          <p:cNvPr id="31" name="Oval 30">
            <a:extLst>
              <a:ext uri="{FF2B5EF4-FFF2-40B4-BE49-F238E27FC236}">
                <a16:creationId xmlns:a16="http://schemas.microsoft.com/office/drawing/2014/main" id="{0876EF9E-138B-4384-B8E1-C561C76CBF31}"/>
              </a:ext>
            </a:extLst>
          </p:cNvPr>
          <p:cNvSpPr/>
          <p:nvPr/>
        </p:nvSpPr>
        <p:spPr>
          <a:xfrm>
            <a:off x="1218110" y="3319844"/>
            <a:ext cx="354584" cy="286493"/>
          </a:xfrm>
          <a:prstGeom prst="ellipse">
            <a:avLst/>
          </a:prstGeom>
          <a:noFill/>
          <a:ln>
            <a:solidFill>
              <a:srgbClr val="926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D16B93E2-ED99-4F33-B816-7FC71AAD1B6F}"/>
              </a:ext>
            </a:extLst>
          </p:cNvPr>
          <p:cNvSpPr txBox="1"/>
          <p:nvPr/>
        </p:nvSpPr>
        <p:spPr>
          <a:xfrm>
            <a:off x="1175630" y="3341341"/>
            <a:ext cx="439544" cy="276999"/>
          </a:xfrm>
          <a:prstGeom prst="rect">
            <a:avLst/>
          </a:prstGeom>
          <a:noFill/>
        </p:spPr>
        <p:txBody>
          <a:bodyPr wrap="none" rtlCol="0">
            <a:spAutoFit/>
          </a:bodyPr>
          <a:lstStyle/>
          <a:p>
            <a:r>
              <a:rPr lang="en-US" sz="1200" dirty="0">
                <a:solidFill>
                  <a:srgbClr val="926618"/>
                </a:solidFill>
                <a:latin typeface="Futura Medium" panose="020B0602020204020303" pitchFamily="34" charset="-79"/>
                <a:cs typeface="Futura Medium" panose="020B0602020204020303" pitchFamily="34" charset="-79"/>
              </a:rPr>
              <a:t>#28</a:t>
            </a:r>
          </a:p>
        </p:txBody>
      </p:sp>
      <p:grpSp>
        <p:nvGrpSpPr>
          <p:cNvPr id="36" name="Group 35">
            <a:extLst>
              <a:ext uri="{FF2B5EF4-FFF2-40B4-BE49-F238E27FC236}">
                <a16:creationId xmlns:a16="http://schemas.microsoft.com/office/drawing/2014/main" id="{500D9222-B7BD-4588-9ADC-E1D9E479E848}"/>
              </a:ext>
            </a:extLst>
          </p:cNvPr>
          <p:cNvGrpSpPr/>
          <p:nvPr/>
        </p:nvGrpSpPr>
        <p:grpSpPr>
          <a:xfrm>
            <a:off x="590269" y="1189575"/>
            <a:ext cx="4266925" cy="4547030"/>
            <a:chOff x="861666" y="1303874"/>
            <a:chExt cx="4266925" cy="4547030"/>
          </a:xfrm>
        </p:grpSpPr>
        <p:pic>
          <p:nvPicPr>
            <p:cNvPr id="37" name="Picture 36">
              <a:extLst>
                <a:ext uri="{FF2B5EF4-FFF2-40B4-BE49-F238E27FC236}">
                  <a16:creationId xmlns:a16="http://schemas.microsoft.com/office/drawing/2014/main" id="{C457996A-7A42-49C4-8817-6800787A0C16}"/>
                </a:ext>
              </a:extLst>
            </p:cNvPr>
            <p:cNvPicPr>
              <a:picLocks noChangeAspect="1"/>
            </p:cNvPicPr>
            <p:nvPr/>
          </p:nvPicPr>
          <p:blipFill>
            <a:blip r:embed="rId3"/>
            <a:stretch>
              <a:fillRect/>
            </a:stretch>
          </p:blipFill>
          <p:spPr>
            <a:xfrm>
              <a:off x="861666" y="1303874"/>
              <a:ext cx="4266925" cy="4547030"/>
            </a:xfrm>
            <a:prstGeom prst="rect">
              <a:avLst/>
            </a:prstGeom>
          </p:spPr>
        </p:pic>
        <p:sp>
          <p:nvSpPr>
            <p:cNvPr id="38" name="Oval 37">
              <a:extLst>
                <a:ext uri="{FF2B5EF4-FFF2-40B4-BE49-F238E27FC236}">
                  <a16:creationId xmlns:a16="http://schemas.microsoft.com/office/drawing/2014/main" id="{38B56A1F-9AA7-4A3E-9A1F-9A312F042CB1}"/>
                </a:ext>
              </a:extLst>
            </p:cNvPr>
            <p:cNvSpPr/>
            <p:nvPr/>
          </p:nvSpPr>
          <p:spPr>
            <a:xfrm>
              <a:off x="1698394" y="1632627"/>
              <a:ext cx="265471" cy="2547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4E11170F-211A-44C6-A959-39C0F141FE7A}"/>
                </a:ext>
              </a:extLst>
            </p:cNvPr>
            <p:cNvSpPr/>
            <p:nvPr/>
          </p:nvSpPr>
          <p:spPr>
            <a:xfrm>
              <a:off x="1513910" y="2162618"/>
              <a:ext cx="265471" cy="2547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636E194C-3B11-45B3-84A1-DE67FEB212E7}"/>
                </a:ext>
              </a:extLst>
            </p:cNvPr>
            <p:cNvSpPr/>
            <p:nvPr/>
          </p:nvSpPr>
          <p:spPr>
            <a:xfrm>
              <a:off x="1377518" y="3308177"/>
              <a:ext cx="265471" cy="2547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AA0A0E6-C89D-408C-A49F-7D4A614CB8FE}"/>
                </a:ext>
              </a:extLst>
            </p:cNvPr>
            <p:cNvSpPr/>
            <p:nvPr/>
          </p:nvSpPr>
          <p:spPr>
            <a:xfrm>
              <a:off x="3829431" y="4416875"/>
              <a:ext cx="265471" cy="2547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5506E24F-CF8D-4F4B-98BB-653B2641C387}"/>
                </a:ext>
              </a:extLst>
            </p:cNvPr>
            <p:cNvSpPr/>
            <p:nvPr/>
          </p:nvSpPr>
          <p:spPr>
            <a:xfrm>
              <a:off x="3028763" y="3224985"/>
              <a:ext cx="265471" cy="2547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2C4247BB-4382-461B-BEB8-D93A5ADC77EC}"/>
                </a:ext>
              </a:extLst>
            </p:cNvPr>
            <p:cNvSpPr txBox="1"/>
            <p:nvPr/>
          </p:nvSpPr>
          <p:spPr>
            <a:xfrm>
              <a:off x="1190608" y="3079951"/>
              <a:ext cx="373820" cy="276999"/>
            </a:xfrm>
            <a:prstGeom prst="rect">
              <a:avLst/>
            </a:prstGeom>
            <a:noFill/>
          </p:spPr>
          <p:txBody>
            <a:bodyPr wrap="none" rtlCol="0">
              <a:spAutoFit/>
            </a:bodyPr>
            <a:lstStyle/>
            <a:p>
              <a:r>
                <a:rPr lang="en-US" sz="1200" dirty="0">
                  <a:solidFill>
                    <a:srgbClr val="FF0000"/>
                  </a:solidFill>
                  <a:latin typeface="Futura Medium" panose="020B0602020204020303" pitchFamily="34" charset="-79"/>
                  <a:cs typeface="Futura Medium" panose="020B0602020204020303" pitchFamily="34" charset="-79"/>
                </a:rPr>
                <a:t>#1</a:t>
              </a:r>
            </a:p>
          </p:txBody>
        </p:sp>
        <p:sp>
          <p:nvSpPr>
            <p:cNvPr id="44" name="TextBox 43">
              <a:extLst>
                <a:ext uri="{FF2B5EF4-FFF2-40B4-BE49-F238E27FC236}">
                  <a16:creationId xmlns:a16="http://schemas.microsoft.com/office/drawing/2014/main" id="{69CE7B78-3FC1-4364-9DA5-0E4B9719909E}"/>
                </a:ext>
              </a:extLst>
            </p:cNvPr>
            <p:cNvSpPr txBox="1"/>
            <p:nvPr/>
          </p:nvSpPr>
          <p:spPr>
            <a:xfrm>
              <a:off x="1398506" y="1542605"/>
              <a:ext cx="373820" cy="276999"/>
            </a:xfrm>
            <a:prstGeom prst="rect">
              <a:avLst/>
            </a:prstGeom>
            <a:noFill/>
          </p:spPr>
          <p:txBody>
            <a:bodyPr wrap="none" rtlCol="0">
              <a:spAutoFit/>
            </a:bodyPr>
            <a:lstStyle/>
            <a:p>
              <a:r>
                <a:rPr lang="en-US" sz="1200" dirty="0">
                  <a:solidFill>
                    <a:srgbClr val="FF0000"/>
                  </a:solidFill>
                  <a:latin typeface="Futura Medium" panose="020B0602020204020303" pitchFamily="34" charset="-79"/>
                  <a:cs typeface="Futura Medium" panose="020B0602020204020303" pitchFamily="34" charset="-79"/>
                </a:rPr>
                <a:t>#3</a:t>
              </a:r>
            </a:p>
          </p:txBody>
        </p:sp>
        <p:sp>
          <p:nvSpPr>
            <p:cNvPr id="45" name="TextBox 44">
              <a:extLst>
                <a:ext uri="{FF2B5EF4-FFF2-40B4-BE49-F238E27FC236}">
                  <a16:creationId xmlns:a16="http://schemas.microsoft.com/office/drawing/2014/main" id="{EE937CCC-EAA8-4056-B998-66A27401AD37}"/>
                </a:ext>
              </a:extLst>
            </p:cNvPr>
            <p:cNvSpPr txBox="1"/>
            <p:nvPr/>
          </p:nvSpPr>
          <p:spPr>
            <a:xfrm>
              <a:off x="1299115" y="1946796"/>
              <a:ext cx="354584" cy="276999"/>
            </a:xfrm>
            <a:prstGeom prst="rect">
              <a:avLst/>
            </a:prstGeom>
            <a:noFill/>
          </p:spPr>
          <p:txBody>
            <a:bodyPr wrap="none" rtlCol="0">
              <a:spAutoFit/>
            </a:bodyPr>
            <a:lstStyle/>
            <a:p>
              <a:r>
                <a:rPr lang="en-US" sz="1200" dirty="0">
                  <a:solidFill>
                    <a:srgbClr val="FF0000"/>
                  </a:solidFill>
                  <a:latin typeface="Futura Medium" panose="020B0602020204020303" pitchFamily="34" charset="-79"/>
                  <a:cs typeface="Futura Medium" panose="020B0602020204020303" pitchFamily="34" charset="-79"/>
                </a:rPr>
                <a:t>#7</a:t>
              </a:r>
            </a:p>
          </p:txBody>
        </p:sp>
        <p:sp>
          <p:nvSpPr>
            <p:cNvPr id="46" name="TextBox 45">
              <a:extLst>
                <a:ext uri="{FF2B5EF4-FFF2-40B4-BE49-F238E27FC236}">
                  <a16:creationId xmlns:a16="http://schemas.microsoft.com/office/drawing/2014/main" id="{B2D76053-8368-4D1A-938E-015A05AE0B66}"/>
                </a:ext>
              </a:extLst>
            </p:cNvPr>
            <p:cNvSpPr txBox="1"/>
            <p:nvPr/>
          </p:nvSpPr>
          <p:spPr>
            <a:xfrm>
              <a:off x="3214060" y="3344901"/>
              <a:ext cx="373820" cy="276999"/>
            </a:xfrm>
            <a:prstGeom prst="rect">
              <a:avLst/>
            </a:prstGeom>
            <a:noFill/>
          </p:spPr>
          <p:txBody>
            <a:bodyPr wrap="none" rtlCol="0">
              <a:spAutoFit/>
            </a:bodyPr>
            <a:lstStyle/>
            <a:p>
              <a:r>
                <a:rPr lang="en-US" sz="1200" dirty="0">
                  <a:solidFill>
                    <a:srgbClr val="FF0000"/>
                  </a:solidFill>
                  <a:latin typeface="Futura Medium" panose="020B0602020204020303" pitchFamily="34" charset="-79"/>
                  <a:cs typeface="Futura Medium" panose="020B0602020204020303" pitchFamily="34" charset="-79"/>
                </a:rPr>
                <a:t>#5</a:t>
              </a:r>
            </a:p>
          </p:txBody>
        </p:sp>
        <p:sp>
          <p:nvSpPr>
            <p:cNvPr id="47" name="TextBox 46">
              <a:extLst>
                <a:ext uri="{FF2B5EF4-FFF2-40B4-BE49-F238E27FC236}">
                  <a16:creationId xmlns:a16="http://schemas.microsoft.com/office/drawing/2014/main" id="{E24080FD-26C2-4F5F-B814-3C4CBDE78F66}"/>
                </a:ext>
              </a:extLst>
            </p:cNvPr>
            <p:cNvSpPr txBox="1"/>
            <p:nvPr/>
          </p:nvSpPr>
          <p:spPr>
            <a:xfrm>
              <a:off x="3498975" y="4464709"/>
              <a:ext cx="373820" cy="276999"/>
            </a:xfrm>
            <a:prstGeom prst="rect">
              <a:avLst/>
            </a:prstGeom>
            <a:noFill/>
          </p:spPr>
          <p:txBody>
            <a:bodyPr wrap="none" rtlCol="0">
              <a:spAutoFit/>
            </a:bodyPr>
            <a:lstStyle/>
            <a:p>
              <a:r>
                <a:rPr lang="en-US" sz="1200" dirty="0">
                  <a:solidFill>
                    <a:srgbClr val="FF0000"/>
                  </a:solidFill>
                  <a:latin typeface="Futura Medium" panose="020B0602020204020303" pitchFamily="34" charset="-79"/>
                  <a:cs typeface="Futura Medium" panose="020B0602020204020303" pitchFamily="34" charset="-79"/>
                </a:rPr>
                <a:t>#4</a:t>
              </a:r>
            </a:p>
          </p:txBody>
        </p:sp>
      </p:grpSp>
    </p:spTree>
    <p:extLst>
      <p:ext uri="{BB962C8B-B14F-4D97-AF65-F5344CB8AC3E}">
        <p14:creationId xmlns:p14="http://schemas.microsoft.com/office/powerpoint/2010/main" val="3807495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197B75-FD99-8C4D-B657-C0803FE101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8793" y="869683"/>
            <a:ext cx="6665841" cy="4127093"/>
          </a:xfrm>
          <a:prstGeom prst="rect">
            <a:avLst/>
          </a:prstGeom>
        </p:spPr>
      </p:pic>
      <p:sp>
        <p:nvSpPr>
          <p:cNvPr id="3" name="Date Placeholder 2">
            <a:extLst>
              <a:ext uri="{FF2B5EF4-FFF2-40B4-BE49-F238E27FC236}">
                <a16:creationId xmlns:a16="http://schemas.microsoft.com/office/drawing/2014/main" id="{8C74669A-5E82-E440-B716-D6F1EED7CC49}"/>
              </a:ext>
            </a:extLst>
          </p:cNvPr>
          <p:cNvSpPr>
            <a:spLocks noGrp="1"/>
          </p:cNvSpPr>
          <p:nvPr>
            <p:ph type="dt" sz="half" idx="10"/>
          </p:nvPr>
        </p:nvSpPr>
        <p:spPr>
          <a:xfrm>
            <a:off x="233723" y="6342636"/>
            <a:ext cx="2743200" cy="365125"/>
          </a:xfrm>
        </p:spPr>
        <p:txBody>
          <a:bodyPr/>
          <a:lstStyle/>
          <a:p>
            <a:fld id="{53D4CE56-83A3-3048-84BF-F3D3C30ACDA0}" type="datetime2">
              <a:rPr lang="en-US" smtClean="0"/>
              <a:t>Wednesday, March 17, 2021</a:t>
            </a:fld>
            <a:endParaRPr lang="en-US" dirty="0"/>
          </a:p>
        </p:txBody>
      </p:sp>
      <p:sp>
        <p:nvSpPr>
          <p:cNvPr id="10" name="Title 1">
            <a:extLst>
              <a:ext uri="{FF2B5EF4-FFF2-40B4-BE49-F238E27FC236}">
                <a16:creationId xmlns:a16="http://schemas.microsoft.com/office/drawing/2014/main" id="{1225F59C-03A2-634A-A603-2EAB3C4C4635}"/>
              </a:ext>
            </a:extLst>
          </p:cNvPr>
          <p:cNvSpPr txBox="1">
            <a:spLocks/>
          </p:cNvSpPr>
          <p:nvPr/>
        </p:nvSpPr>
        <p:spPr>
          <a:xfrm>
            <a:off x="0" y="-8607"/>
            <a:ext cx="12168809" cy="9529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a:solidFill>
                  <a:schemeClr val="tx1"/>
                </a:solidFill>
                <a:latin typeface="Futura Medium" panose="020B0602020204020303" pitchFamily="34" charset="-79"/>
                <a:ea typeface="+mj-ea"/>
                <a:cs typeface="Futura Medium" panose="020B0602020204020303" pitchFamily="34" charset="-79"/>
              </a:defRPr>
            </a:lvl1pPr>
          </a:lstStyle>
          <a:p>
            <a:pPr algn="ctr"/>
            <a:r>
              <a:rPr lang="en-US" dirty="0">
                <a:solidFill>
                  <a:schemeClr val="tx1">
                    <a:lumMod val="65000"/>
                    <a:lumOff val="35000"/>
                  </a:schemeClr>
                </a:solidFill>
              </a:rPr>
              <a:t>Contract Manufacturing</a:t>
            </a:r>
          </a:p>
        </p:txBody>
      </p:sp>
      <p:pic>
        <p:nvPicPr>
          <p:cNvPr id="6" name="Picture 5">
            <a:extLst>
              <a:ext uri="{FF2B5EF4-FFF2-40B4-BE49-F238E27FC236}">
                <a16:creationId xmlns:a16="http://schemas.microsoft.com/office/drawing/2014/main" id="{65E466A8-BA1C-4743-8C4E-A8422F48300E}"/>
              </a:ext>
            </a:extLst>
          </p:cNvPr>
          <p:cNvPicPr>
            <a:picLocks noChangeAspect="1"/>
          </p:cNvPicPr>
          <p:nvPr/>
        </p:nvPicPr>
        <p:blipFill>
          <a:blip r:embed="rId3"/>
          <a:stretch>
            <a:fillRect/>
          </a:stretch>
        </p:blipFill>
        <p:spPr>
          <a:xfrm>
            <a:off x="8150083" y="2864699"/>
            <a:ext cx="3763620" cy="2764297"/>
          </a:xfrm>
          <a:prstGeom prst="rect">
            <a:avLst/>
          </a:prstGeom>
          <a:ln w="38100">
            <a:solidFill>
              <a:schemeClr val="accent1">
                <a:shade val="50000"/>
              </a:schemeClr>
            </a:solidFill>
          </a:ln>
        </p:spPr>
      </p:pic>
      <p:sp>
        <p:nvSpPr>
          <p:cNvPr id="2" name="Rectangle 1">
            <a:extLst>
              <a:ext uri="{FF2B5EF4-FFF2-40B4-BE49-F238E27FC236}">
                <a16:creationId xmlns:a16="http://schemas.microsoft.com/office/drawing/2014/main" id="{715F1F13-1019-884F-A4BA-29723BDA0047}"/>
              </a:ext>
            </a:extLst>
          </p:cNvPr>
          <p:cNvSpPr/>
          <p:nvPr/>
        </p:nvSpPr>
        <p:spPr>
          <a:xfrm>
            <a:off x="7977806" y="5660538"/>
            <a:ext cx="4214190" cy="461665"/>
          </a:xfrm>
          <a:prstGeom prst="rect">
            <a:avLst/>
          </a:prstGeom>
        </p:spPr>
        <p:txBody>
          <a:bodyPr wrap="square">
            <a:spAutoFit/>
          </a:bodyPr>
          <a:lstStyle/>
          <a:p>
            <a:r>
              <a:rPr lang="en-US" sz="800" dirty="0">
                <a:solidFill>
                  <a:srgbClr val="333333"/>
                </a:solidFill>
                <a:latin typeface="Open Sans"/>
              </a:rPr>
              <a:t>Statista defined a craft brewery as any brewery that makes under 6 million barrels of beer a year and isn’t majority-owned by another big alcohol company. From there, the craft brewery must have a Brewer’s Notice from the Alcohol and Tobacco Tax and Trade </a:t>
            </a:r>
            <a:endParaRPr lang="en-US" sz="800" dirty="0"/>
          </a:p>
        </p:txBody>
      </p:sp>
      <p:sp>
        <p:nvSpPr>
          <p:cNvPr id="7" name="Oval 6">
            <a:extLst>
              <a:ext uri="{FF2B5EF4-FFF2-40B4-BE49-F238E27FC236}">
                <a16:creationId xmlns:a16="http://schemas.microsoft.com/office/drawing/2014/main" id="{3700E0A9-BF47-6E47-821C-36FC6ED04228}"/>
              </a:ext>
            </a:extLst>
          </p:cNvPr>
          <p:cNvSpPr/>
          <p:nvPr/>
        </p:nvSpPr>
        <p:spPr>
          <a:xfrm rot="19448722">
            <a:off x="8561007" y="3061122"/>
            <a:ext cx="1033867" cy="1778451"/>
          </a:xfrm>
          <a:prstGeom prst="ellipse">
            <a:avLst/>
          </a:prstGeom>
          <a:solidFill>
            <a:srgbClr val="FF00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1B3D96E-FDCF-3C41-992A-73447FD5C7F4}"/>
              </a:ext>
            </a:extLst>
          </p:cNvPr>
          <p:cNvSpPr/>
          <p:nvPr/>
        </p:nvSpPr>
        <p:spPr>
          <a:xfrm rot="19448722">
            <a:off x="11214259" y="3351591"/>
            <a:ext cx="701780" cy="642376"/>
          </a:xfrm>
          <a:prstGeom prst="ellipse">
            <a:avLst/>
          </a:prstGeom>
          <a:solidFill>
            <a:srgbClr val="FF00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D60104B-6B06-564E-85E0-FF6C70E221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98625" y="3429048"/>
            <a:ext cx="921302" cy="523842"/>
          </a:xfrm>
          <a:prstGeom prst="rect">
            <a:avLst/>
          </a:prstGeom>
        </p:spPr>
      </p:pic>
      <p:pic>
        <p:nvPicPr>
          <p:cNvPr id="12" name="Picture 11">
            <a:extLst>
              <a:ext uri="{FF2B5EF4-FFF2-40B4-BE49-F238E27FC236}">
                <a16:creationId xmlns:a16="http://schemas.microsoft.com/office/drawing/2014/main" id="{F1177231-79F8-1841-B80F-CC5FC168A3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16886" y="1150973"/>
            <a:ext cx="1474350" cy="1680326"/>
          </a:xfrm>
          <a:prstGeom prst="rect">
            <a:avLst/>
          </a:prstGeom>
        </p:spPr>
      </p:pic>
      <p:pic>
        <p:nvPicPr>
          <p:cNvPr id="13" name="Picture 12">
            <a:extLst>
              <a:ext uri="{FF2B5EF4-FFF2-40B4-BE49-F238E27FC236}">
                <a16:creationId xmlns:a16="http://schemas.microsoft.com/office/drawing/2014/main" id="{D0F67518-F35F-CA49-A626-48B50C0F752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28793" y="976446"/>
            <a:ext cx="1041682" cy="924310"/>
          </a:xfrm>
          <a:prstGeom prst="rect">
            <a:avLst/>
          </a:prstGeom>
        </p:spPr>
      </p:pic>
      <p:pic>
        <p:nvPicPr>
          <p:cNvPr id="15" name="Picture 14">
            <a:extLst>
              <a:ext uri="{FF2B5EF4-FFF2-40B4-BE49-F238E27FC236}">
                <a16:creationId xmlns:a16="http://schemas.microsoft.com/office/drawing/2014/main" id="{B846E04D-9DD6-5844-9CE9-E4F67ACBF04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56037" y="4019499"/>
            <a:ext cx="952310" cy="701458"/>
          </a:xfrm>
          <a:prstGeom prst="rect">
            <a:avLst/>
          </a:prstGeom>
        </p:spPr>
      </p:pic>
      <p:pic>
        <p:nvPicPr>
          <p:cNvPr id="16" name="Picture 15">
            <a:extLst>
              <a:ext uri="{FF2B5EF4-FFF2-40B4-BE49-F238E27FC236}">
                <a16:creationId xmlns:a16="http://schemas.microsoft.com/office/drawing/2014/main" id="{699DACA1-D190-C446-A1E5-A5B663ABD97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916933" y="3371381"/>
            <a:ext cx="1082490" cy="688426"/>
          </a:xfrm>
          <a:prstGeom prst="rect">
            <a:avLst/>
          </a:prstGeom>
        </p:spPr>
      </p:pic>
      <p:pic>
        <p:nvPicPr>
          <p:cNvPr id="17" name="Picture 16">
            <a:extLst>
              <a:ext uri="{FF2B5EF4-FFF2-40B4-BE49-F238E27FC236}">
                <a16:creationId xmlns:a16="http://schemas.microsoft.com/office/drawing/2014/main" id="{060A5C55-9328-D24D-96EB-414602E07E1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21601" y="2641359"/>
            <a:ext cx="1736446" cy="510045"/>
          </a:xfrm>
          <a:prstGeom prst="rect">
            <a:avLst/>
          </a:prstGeom>
        </p:spPr>
      </p:pic>
      <p:pic>
        <p:nvPicPr>
          <p:cNvPr id="18" name="Picture 17">
            <a:extLst>
              <a:ext uri="{FF2B5EF4-FFF2-40B4-BE49-F238E27FC236}">
                <a16:creationId xmlns:a16="http://schemas.microsoft.com/office/drawing/2014/main" id="{564D8D62-1947-9D41-8DEA-4B96FC8C4F2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849842" y="1813832"/>
            <a:ext cx="1165287" cy="411550"/>
          </a:xfrm>
          <a:prstGeom prst="rect">
            <a:avLst/>
          </a:prstGeom>
        </p:spPr>
      </p:pic>
      <p:pic>
        <p:nvPicPr>
          <p:cNvPr id="19" name="Picture 18">
            <a:extLst>
              <a:ext uri="{FF2B5EF4-FFF2-40B4-BE49-F238E27FC236}">
                <a16:creationId xmlns:a16="http://schemas.microsoft.com/office/drawing/2014/main" id="{ECBD92DB-2FEB-384E-B0DE-BCFEC7E8450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065242" y="2499997"/>
            <a:ext cx="1423768" cy="444111"/>
          </a:xfrm>
          <a:prstGeom prst="rect">
            <a:avLst/>
          </a:prstGeom>
        </p:spPr>
      </p:pic>
      <p:sp>
        <p:nvSpPr>
          <p:cNvPr id="20" name="Oval 19">
            <a:extLst>
              <a:ext uri="{FF2B5EF4-FFF2-40B4-BE49-F238E27FC236}">
                <a16:creationId xmlns:a16="http://schemas.microsoft.com/office/drawing/2014/main" id="{4FCB78C1-A3CF-3C49-BBE4-5B6333A737B2}"/>
              </a:ext>
            </a:extLst>
          </p:cNvPr>
          <p:cNvSpPr/>
          <p:nvPr/>
        </p:nvSpPr>
        <p:spPr>
          <a:xfrm>
            <a:off x="1712837" y="795129"/>
            <a:ext cx="2147322" cy="186436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4139433-39B0-1843-A125-EB5CF5564FD3}"/>
              </a:ext>
            </a:extLst>
          </p:cNvPr>
          <p:cNvSpPr txBox="1"/>
          <p:nvPr/>
        </p:nvSpPr>
        <p:spPr>
          <a:xfrm>
            <a:off x="426562" y="2961414"/>
            <a:ext cx="4476737" cy="30469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lang="en-US" sz="1200" dirty="0">
              <a:solidFill>
                <a:schemeClr val="tx1">
                  <a:lumMod val="65000"/>
                  <a:lumOff val="35000"/>
                </a:schemeClr>
              </a:solidFill>
              <a:latin typeface="Futura Medium" panose="020B0602020204020303" pitchFamily="34" charset="-79"/>
              <a:cs typeface="Futura Medium" panose="020B0602020204020303" pitchFamily="34" charset="-79"/>
            </a:endParaRPr>
          </a:p>
          <a:p>
            <a:pPr marL="0" marR="0" indent="0" algn="l" defTabSz="914400" rtl="0" fontAlgn="auto" latinLnBrk="0" hangingPunct="0">
              <a:lnSpc>
                <a:spcPct val="100000"/>
              </a:lnSpc>
              <a:spcBef>
                <a:spcPts val="0"/>
              </a:spcBef>
              <a:spcAft>
                <a:spcPts val="0"/>
              </a:spcAft>
              <a:buClrTx/>
              <a:buSzTx/>
              <a:buFontTx/>
              <a:buNone/>
              <a:tabLst/>
            </a:pPr>
            <a:r>
              <a:rPr lang="en-US" sz="1200" b="1" u="sng" dirty="0">
                <a:solidFill>
                  <a:schemeClr val="tx1">
                    <a:lumMod val="65000"/>
                    <a:lumOff val="35000"/>
                  </a:schemeClr>
                </a:solidFill>
                <a:latin typeface="Futura Medium" panose="020B0602020204020303" pitchFamily="34" charset="-79"/>
                <a:cs typeface="Futura Medium" panose="020B0602020204020303" pitchFamily="34" charset="-79"/>
              </a:rPr>
              <a:t>CRAFT Model</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200" dirty="0">
                <a:solidFill>
                  <a:schemeClr val="tx1">
                    <a:lumMod val="65000"/>
                    <a:lumOff val="35000"/>
                  </a:schemeClr>
                </a:solidFill>
                <a:latin typeface="Futura Medium" panose="020B0602020204020303" pitchFamily="34" charset="-79"/>
                <a:cs typeface="Futura Medium" panose="020B0602020204020303" pitchFamily="34" charset="-79"/>
                <a:sym typeface="Calibri"/>
              </a:rPr>
              <a:t>Regional expansion</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200" dirty="0">
                <a:solidFill>
                  <a:schemeClr val="tx1">
                    <a:lumMod val="65000"/>
                    <a:lumOff val="35000"/>
                  </a:schemeClr>
                </a:solidFill>
                <a:latin typeface="Futura Medium" panose="020B0602020204020303" pitchFamily="34" charset="-79"/>
                <a:cs typeface="Futura Medium" panose="020B0602020204020303" pitchFamily="34" charset="-79"/>
                <a:sym typeface="Calibri"/>
              </a:rPr>
              <a:t>Mobile/flexible</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200" dirty="0">
                <a:solidFill>
                  <a:schemeClr val="tx1">
                    <a:lumMod val="65000"/>
                    <a:lumOff val="35000"/>
                  </a:schemeClr>
                </a:solidFill>
                <a:latin typeface="Futura Medium" panose="020B0602020204020303" pitchFamily="34" charset="-79"/>
                <a:cs typeface="Futura Medium" panose="020B0602020204020303" pitchFamily="34" charset="-79"/>
                <a:sym typeface="Calibri"/>
              </a:rPr>
              <a:t>Can focus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200" dirty="0">
                <a:solidFill>
                  <a:schemeClr val="tx1">
                    <a:lumMod val="65000"/>
                    <a:lumOff val="35000"/>
                  </a:schemeClr>
                </a:solidFill>
                <a:latin typeface="Futura Medium" panose="020B0602020204020303" pitchFamily="34" charset="-79"/>
                <a:cs typeface="Futura Medium" panose="020B0602020204020303" pitchFamily="34" charset="-79"/>
                <a:sym typeface="Calibri"/>
              </a:rPr>
              <a:t>Contract manufacturing</a:t>
            </a:r>
          </a:p>
          <a:p>
            <a:pPr marL="285750" indent="-285750" hangingPunct="0">
              <a:buFont typeface="Arial" panose="020B0604020202020204" pitchFamily="34" charset="0"/>
              <a:buChar char="•"/>
            </a:pPr>
            <a:r>
              <a:rPr lang="en-US" sz="1200" dirty="0">
                <a:solidFill>
                  <a:schemeClr val="tx1">
                    <a:lumMod val="65000"/>
                    <a:lumOff val="35000"/>
                  </a:schemeClr>
                </a:solidFill>
                <a:latin typeface="Futura Medium" panose="020B0602020204020303" pitchFamily="34" charset="-79"/>
                <a:cs typeface="Futura Medium" panose="020B0602020204020303" pitchFamily="34" charset="-79"/>
              </a:rPr>
              <a:t>Beer, wine, cider, seltzer, </a:t>
            </a:r>
            <a:br>
              <a:rPr lang="en-US" sz="1200" dirty="0">
                <a:solidFill>
                  <a:schemeClr val="tx1">
                    <a:lumMod val="65000"/>
                    <a:lumOff val="35000"/>
                  </a:schemeClr>
                </a:solidFill>
                <a:latin typeface="Futura Medium" panose="020B0602020204020303" pitchFamily="34" charset="-79"/>
                <a:cs typeface="Futura Medium" panose="020B0602020204020303" pitchFamily="34" charset="-79"/>
              </a:rPr>
            </a:br>
            <a:r>
              <a:rPr lang="en-US" sz="1200" dirty="0">
                <a:solidFill>
                  <a:schemeClr val="tx1">
                    <a:lumMod val="65000"/>
                    <a:lumOff val="35000"/>
                  </a:schemeClr>
                </a:solidFill>
                <a:latin typeface="Futura Medium" panose="020B0602020204020303" pitchFamily="34" charset="-79"/>
                <a:cs typeface="Futura Medium" panose="020B0602020204020303" pitchFamily="34" charset="-79"/>
              </a:rPr>
              <a:t>non-alcoholic, kombucha, </a:t>
            </a:r>
            <a:br>
              <a:rPr lang="en-US" sz="1200" dirty="0">
                <a:solidFill>
                  <a:schemeClr val="tx1">
                    <a:lumMod val="65000"/>
                    <a:lumOff val="35000"/>
                  </a:schemeClr>
                </a:solidFill>
                <a:latin typeface="Futura Medium" panose="020B0602020204020303" pitchFamily="34" charset="-79"/>
                <a:cs typeface="Futura Medium" panose="020B0602020204020303" pitchFamily="34" charset="-79"/>
              </a:rPr>
            </a:br>
            <a:r>
              <a:rPr lang="en-US" sz="1200" dirty="0">
                <a:solidFill>
                  <a:schemeClr val="tx1">
                    <a:lumMod val="65000"/>
                    <a:lumOff val="35000"/>
                  </a:schemeClr>
                </a:solidFill>
                <a:latin typeface="Futura Medium" panose="020B0602020204020303" pitchFamily="34" charset="-79"/>
                <a:cs typeface="Futura Medium" panose="020B0602020204020303" pitchFamily="34" charset="-79"/>
              </a:rPr>
              <a:t>energy drinks CBD &amp; RTD cocktails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200" dirty="0">
                <a:solidFill>
                  <a:schemeClr val="tx1">
                    <a:lumMod val="65000"/>
                    <a:lumOff val="35000"/>
                  </a:schemeClr>
                </a:solidFill>
                <a:latin typeface="Futura Medium" panose="020B0602020204020303" pitchFamily="34" charset="-79"/>
                <a:cs typeface="Futura Medium" panose="020B0602020204020303" pitchFamily="34" charset="-79"/>
                <a:sym typeface="Calibri"/>
              </a:rPr>
              <a:t>Trucks/Lines 200-300 CPM</a:t>
            </a:r>
            <a:endParaRPr kumimoji="0" lang="en-US" sz="1200" u="none" strike="noStrike" cap="none" spc="0" normalizeH="0" baseline="0" dirty="0">
              <a:ln>
                <a:noFill/>
              </a:ln>
              <a:solidFill>
                <a:schemeClr val="tx1">
                  <a:lumMod val="65000"/>
                  <a:lumOff val="35000"/>
                </a:schemeClr>
              </a:solidFill>
              <a:effectLst/>
              <a:uFillTx/>
              <a:latin typeface="Futura Medium" panose="020B0602020204020303" pitchFamily="34" charset="-79"/>
              <a:cs typeface="Futura Medium" panose="020B0602020204020303" pitchFamily="34" charset="-79"/>
              <a:sym typeface="Calibri"/>
            </a:endParaRPr>
          </a:p>
          <a:p>
            <a:pPr marR="0" algn="l" defTabSz="914400" rtl="0" fontAlgn="auto" latinLnBrk="0" hangingPunct="0">
              <a:lnSpc>
                <a:spcPct val="100000"/>
              </a:lnSpc>
              <a:spcBef>
                <a:spcPts val="0"/>
              </a:spcBef>
              <a:spcAft>
                <a:spcPts val="0"/>
              </a:spcAft>
              <a:buClrTx/>
              <a:buSzTx/>
              <a:tabLst/>
            </a:pPr>
            <a:endParaRPr kumimoji="0" lang="en-US" sz="1200" u="none" strike="noStrike" cap="none" spc="0" normalizeH="0" baseline="0" dirty="0">
              <a:ln>
                <a:noFill/>
              </a:ln>
              <a:solidFill>
                <a:schemeClr val="tx1">
                  <a:lumMod val="65000"/>
                  <a:lumOff val="35000"/>
                </a:schemeClr>
              </a:solidFill>
              <a:effectLst/>
              <a:uFillTx/>
              <a:latin typeface="Futura Medium" panose="020B0602020204020303" pitchFamily="34" charset="-79"/>
              <a:cs typeface="Futura Medium" panose="020B0602020204020303" pitchFamily="34" charset="-79"/>
              <a:sym typeface="Calibri"/>
            </a:endParaRPr>
          </a:p>
          <a:p>
            <a:pPr marR="0" algn="l" defTabSz="914400" rtl="0" fontAlgn="auto" latinLnBrk="0" hangingPunct="0">
              <a:lnSpc>
                <a:spcPct val="100000"/>
              </a:lnSpc>
              <a:spcBef>
                <a:spcPts val="0"/>
              </a:spcBef>
              <a:spcAft>
                <a:spcPts val="0"/>
              </a:spcAft>
              <a:buClrTx/>
              <a:buSzTx/>
              <a:tabLst/>
            </a:pPr>
            <a:r>
              <a:rPr lang="en-US" sz="1200" b="1" u="sng" dirty="0">
                <a:solidFill>
                  <a:schemeClr val="tx1">
                    <a:lumMod val="65000"/>
                    <a:lumOff val="35000"/>
                  </a:schemeClr>
                </a:solidFill>
                <a:latin typeface="Futura Medium" panose="020B0602020204020303" pitchFamily="34" charset="-79"/>
                <a:cs typeface="Futura Medium" panose="020B0602020204020303" pitchFamily="34" charset="-79"/>
              </a:rPr>
              <a:t>CRAFT Method</a:t>
            </a:r>
            <a:endParaRPr kumimoji="0" lang="en-US" sz="1200" b="1" u="sng" strike="noStrike" cap="none" spc="0" normalizeH="0" baseline="0" dirty="0">
              <a:ln>
                <a:noFill/>
              </a:ln>
              <a:solidFill>
                <a:schemeClr val="tx1">
                  <a:lumMod val="65000"/>
                  <a:lumOff val="35000"/>
                </a:schemeClr>
              </a:solidFill>
              <a:effectLst/>
              <a:uFillTx/>
              <a:latin typeface="Futura Medium" panose="020B0602020204020303" pitchFamily="34" charset="-79"/>
              <a:cs typeface="Futura Medium" panose="020B0602020204020303" pitchFamily="34" charset="-79"/>
              <a:sym typeface="Calibri"/>
            </a:endParaRPr>
          </a:p>
          <a:p>
            <a:pPr marL="285750" indent="-285750" hangingPunct="0">
              <a:buFont typeface="Arial" panose="020B0604020202020204" pitchFamily="34" charset="0"/>
              <a:buChar char="•"/>
            </a:pPr>
            <a:r>
              <a:rPr lang="en-US" sz="1200" dirty="0"/>
              <a:t>Center of operational excellence for Eastside</a:t>
            </a:r>
          </a:p>
          <a:p>
            <a:pPr marL="285750" indent="-285750" hangingPunct="0">
              <a:buFont typeface="Arial" panose="020B0604020202020204" pitchFamily="34" charset="0"/>
              <a:buChar char="•"/>
            </a:pPr>
            <a:r>
              <a:rPr lang="en-US" sz="1200" dirty="0"/>
              <a:t>Target Small facilities with limited space</a:t>
            </a:r>
          </a:p>
          <a:p>
            <a:pPr marL="285750" indent="-285750" hangingPunct="0">
              <a:buFont typeface="Arial" panose="020B0604020202020204" pitchFamily="34" charset="0"/>
              <a:buChar char="•"/>
            </a:pPr>
            <a:r>
              <a:rPr lang="en-US" sz="1200" dirty="0"/>
              <a:t>Expand via  M&amp;A, Contract Canning/Bottling</a:t>
            </a:r>
          </a:p>
          <a:p>
            <a:pPr marL="285750" indent="-285750" hangingPunct="0">
              <a:buFont typeface="Arial" panose="020B0604020202020204" pitchFamily="34" charset="0"/>
              <a:buChar char="•"/>
            </a:pPr>
            <a:r>
              <a:rPr lang="en-US" sz="1200" dirty="0"/>
              <a:t>Black Belt principles</a:t>
            </a:r>
          </a:p>
        </p:txBody>
      </p:sp>
      <p:pic>
        <p:nvPicPr>
          <p:cNvPr id="22" name="Picture 21">
            <a:extLst>
              <a:ext uri="{FF2B5EF4-FFF2-40B4-BE49-F238E27FC236}">
                <a16:creationId xmlns:a16="http://schemas.microsoft.com/office/drawing/2014/main" id="{3344D1D0-DB8D-3D4A-8FC0-23FB7598E671}"/>
              </a:ext>
            </a:extLst>
          </p:cNvPr>
          <p:cNvPicPr>
            <a:picLocks noChangeAspect="1"/>
          </p:cNvPicPr>
          <p:nvPr/>
        </p:nvPicPr>
        <p:blipFill>
          <a:blip r:embed="rId12"/>
          <a:stretch>
            <a:fillRect/>
          </a:stretch>
        </p:blipFill>
        <p:spPr>
          <a:xfrm>
            <a:off x="2162616" y="1860480"/>
            <a:ext cx="1054376" cy="714075"/>
          </a:xfrm>
          <a:prstGeom prst="rect">
            <a:avLst/>
          </a:prstGeom>
        </p:spPr>
      </p:pic>
      <p:pic>
        <p:nvPicPr>
          <p:cNvPr id="23" name="Picture 22">
            <a:extLst>
              <a:ext uri="{FF2B5EF4-FFF2-40B4-BE49-F238E27FC236}">
                <a16:creationId xmlns:a16="http://schemas.microsoft.com/office/drawing/2014/main" id="{B06F0350-C8AA-0347-B732-5B32702F4CFD}"/>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772607" y="1091362"/>
            <a:ext cx="681388" cy="543915"/>
          </a:xfrm>
          <a:prstGeom prst="rect">
            <a:avLst/>
          </a:prstGeom>
        </p:spPr>
      </p:pic>
      <p:grpSp>
        <p:nvGrpSpPr>
          <p:cNvPr id="24" name="Group 23">
            <a:extLst>
              <a:ext uri="{FF2B5EF4-FFF2-40B4-BE49-F238E27FC236}">
                <a16:creationId xmlns:a16="http://schemas.microsoft.com/office/drawing/2014/main" id="{325A6C8B-BB9F-FD41-87E0-D0B92C107029}"/>
              </a:ext>
            </a:extLst>
          </p:cNvPr>
          <p:cNvGrpSpPr/>
          <p:nvPr/>
        </p:nvGrpSpPr>
        <p:grpSpPr>
          <a:xfrm>
            <a:off x="3803547" y="228853"/>
            <a:ext cx="391751" cy="441520"/>
            <a:chOff x="4458546" y="821051"/>
            <a:chExt cx="391751" cy="441520"/>
          </a:xfrm>
        </p:grpSpPr>
        <p:sp>
          <p:nvSpPr>
            <p:cNvPr id="25" name="Title 1">
              <a:extLst>
                <a:ext uri="{FF2B5EF4-FFF2-40B4-BE49-F238E27FC236}">
                  <a16:creationId xmlns:a16="http://schemas.microsoft.com/office/drawing/2014/main" id="{8DAA2468-072A-DD4D-B435-E2381BEA1F40}"/>
                </a:ext>
              </a:extLst>
            </p:cNvPr>
            <p:cNvSpPr txBox="1">
              <a:spLocks/>
            </p:cNvSpPr>
            <p:nvPr/>
          </p:nvSpPr>
          <p:spPr>
            <a:xfrm>
              <a:off x="4471799" y="894589"/>
              <a:ext cx="378498" cy="367982"/>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2400" b="0" i="0" kern="1200">
                  <a:solidFill>
                    <a:schemeClr val="tx1"/>
                  </a:solidFill>
                  <a:latin typeface="Futura Medium" panose="020B0602020204020303" pitchFamily="34" charset="-79"/>
                  <a:ea typeface="+mj-ea"/>
                  <a:cs typeface="Futura Medium" panose="020B0602020204020303" pitchFamily="34" charset="-79"/>
                </a:defRPr>
              </a:lvl1pPr>
            </a:lstStyle>
            <a:p>
              <a:r>
                <a:rPr lang="en-US" dirty="0">
                  <a:solidFill>
                    <a:schemeClr val="tx1">
                      <a:lumMod val="65000"/>
                      <a:lumOff val="35000"/>
                    </a:schemeClr>
                  </a:solidFill>
                </a:rPr>
                <a:t>3  </a:t>
              </a:r>
            </a:p>
          </p:txBody>
        </p:sp>
        <p:sp>
          <p:nvSpPr>
            <p:cNvPr id="26" name="Oval 25">
              <a:extLst>
                <a:ext uri="{FF2B5EF4-FFF2-40B4-BE49-F238E27FC236}">
                  <a16:creationId xmlns:a16="http://schemas.microsoft.com/office/drawing/2014/main" id="{DEAF8FD3-8BB7-8540-9827-9B02B69C9EEE}"/>
                </a:ext>
              </a:extLst>
            </p:cNvPr>
            <p:cNvSpPr/>
            <p:nvPr/>
          </p:nvSpPr>
          <p:spPr>
            <a:xfrm>
              <a:off x="4458546" y="821051"/>
              <a:ext cx="391750" cy="42407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Footer Placeholder 3">
            <a:extLst>
              <a:ext uri="{FF2B5EF4-FFF2-40B4-BE49-F238E27FC236}">
                <a16:creationId xmlns:a16="http://schemas.microsoft.com/office/drawing/2014/main" id="{C552BE4A-DFAA-794E-8E9F-E74F26BD747E}"/>
              </a:ext>
            </a:extLst>
          </p:cNvPr>
          <p:cNvSpPr>
            <a:spLocks noGrp="1"/>
          </p:cNvSpPr>
          <p:nvPr>
            <p:ph type="ftr" sz="quarter" idx="11"/>
          </p:nvPr>
        </p:nvSpPr>
        <p:spPr>
          <a:xfrm>
            <a:off x="4038599" y="6356350"/>
            <a:ext cx="4230757" cy="365125"/>
          </a:xfrm>
        </p:spPr>
        <p:txBody>
          <a:bodyPr/>
          <a:lstStyle/>
          <a:p>
            <a:r>
              <a:rPr lang="en-US" dirty="0"/>
              <a:t>2021 Eastside Budget – Craft Inspired, but not Craft Constrained</a:t>
            </a:r>
          </a:p>
        </p:txBody>
      </p:sp>
    </p:spTree>
    <p:extLst>
      <p:ext uri="{BB962C8B-B14F-4D97-AF65-F5344CB8AC3E}">
        <p14:creationId xmlns:p14="http://schemas.microsoft.com/office/powerpoint/2010/main" val="1290170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B99E53D6-61BE-494B-A448-6BA3A350F4A4}"/>
              </a:ext>
            </a:extLst>
          </p:cNvPr>
          <p:cNvSpPr>
            <a:spLocks noGrp="1"/>
          </p:cNvSpPr>
          <p:nvPr>
            <p:ph type="title"/>
          </p:nvPr>
        </p:nvSpPr>
        <p:spPr>
          <a:xfrm>
            <a:off x="397427" y="38181"/>
            <a:ext cx="10515600" cy="952993"/>
          </a:xfrm>
          <a:prstGeom prst="rect">
            <a:avLst/>
          </a:prstGeom>
        </p:spPr>
        <p:txBody>
          <a:bodyPr/>
          <a:lstStyle/>
          <a:p>
            <a:r>
              <a:rPr lang="en-US" dirty="0"/>
              <a:t>Craft Canning + Bottling Market Opportunity</a:t>
            </a:r>
          </a:p>
        </p:txBody>
      </p:sp>
      <p:sp>
        <p:nvSpPr>
          <p:cNvPr id="22" name="TextBox 21">
            <a:extLst>
              <a:ext uri="{FF2B5EF4-FFF2-40B4-BE49-F238E27FC236}">
                <a16:creationId xmlns:a16="http://schemas.microsoft.com/office/drawing/2014/main" id="{E6F3FCA2-A2D3-46DF-8895-E0845B3F5089}"/>
              </a:ext>
            </a:extLst>
          </p:cNvPr>
          <p:cNvSpPr txBox="1"/>
          <p:nvPr/>
        </p:nvSpPr>
        <p:spPr>
          <a:xfrm>
            <a:off x="348921" y="1680485"/>
            <a:ext cx="5610638" cy="4216539"/>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n-US" sz="1800" dirty="0">
                <a:latin typeface="Futura Medium" panose="020B0602020204020303" pitchFamily="34" charset="-79"/>
                <a:ea typeface="Montserrat" charset="0"/>
                <a:cs typeface="Futura Medium" panose="020B0602020204020303" pitchFamily="34" charset="-79"/>
              </a:rPr>
              <a:t>Pacific Northwest Mobile Canning Growth driven by concentrated growth of regional brewers</a:t>
            </a:r>
          </a:p>
          <a:p>
            <a:endParaRPr lang="en-US" sz="1800" dirty="0">
              <a:latin typeface="Futura Medium" panose="020B0602020204020303" pitchFamily="34" charset="-79"/>
              <a:ea typeface="Montserrat" charset="0"/>
              <a:cs typeface="Futura Medium" panose="020B0602020204020303" pitchFamily="34" charset="-79"/>
            </a:endParaRPr>
          </a:p>
          <a:p>
            <a:pPr marL="285750" indent="-285750">
              <a:buFont typeface="Arial" panose="020B0604020202020204" pitchFamily="34" charset="0"/>
              <a:buChar char="•"/>
            </a:pPr>
            <a:r>
              <a:rPr lang="en-US" sz="1800" dirty="0">
                <a:latin typeface="Futura Medium" panose="020B0602020204020303" pitchFamily="34" charset="-79"/>
                <a:ea typeface="Montserrat" charset="0"/>
                <a:cs typeface="Futura Medium" panose="020B0602020204020303" pitchFamily="34" charset="-79"/>
              </a:rPr>
              <a:t>The number of microbreweries have grown mid-double digits over the past 5 years</a:t>
            </a:r>
            <a:r>
              <a:rPr lang="en-US" sz="600" dirty="0">
                <a:latin typeface="Futura Medium" panose="020B0602020204020303" pitchFamily="34" charset="-79"/>
                <a:ea typeface="Montserrat" charset="0"/>
                <a:cs typeface="Futura Medium" panose="020B0602020204020303" pitchFamily="34" charset="-79"/>
              </a:rPr>
              <a:t>(1)</a:t>
            </a:r>
            <a:endParaRPr lang="en-US" sz="1050" dirty="0">
              <a:latin typeface="Futura Medium" panose="020B0602020204020303" pitchFamily="34" charset="-79"/>
              <a:ea typeface="Montserrat" charset="0"/>
              <a:cs typeface="Futura Medium" panose="020B0602020204020303" pitchFamily="34" charset="-79"/>
            </a:endParaRPr>
          </a:p>
          <a:p>
            <a:endParaRPr lang="en-US" sz="1800" dirty="0">
              <a:latin typeface="Futura Medium" panose="020B0602020204020303" pitchFamily="34" charset="-79"/>
              <a:ea typeface="Montserrat" charset="0"/>
              <a:cs typeface="Futura Medium" panose="020B0602020204020303" pitchFamily="34" charset="-79"/>
            </a:endParaRPr>
          </a:p>
          <a:p>
            <a:pPr marL="285750" indent="-285750">
              <a:buFont typeface="Arial" panose="020B0604020202020204" pitchFamily="34" charset="0"/>
              <a:buChar char="•"/>
            </a:pPr>
            <a:r>
              <a:rPr lang="en-US" sz="1800" dirty="0">
                <a:latin typeface="Futura Medium" panose="020B0602020204020303" pitchFamily="34" charset="-79"/>
                <a:ea typeface="Montserrat" charset="0"/>
                <a:cs typeface="Futura Medium" panose="020B0602020204020303" pitchFamily="34" charset="-79"/>
              </a:rPr>
              <a:t>Craft Canning has focused operations in three of the top 10 states experiencing the “Craft Beer Revolution” Oregon (#6), </a:t>
            </a:r>
            <a:r>
              <a:rPr lang="en-US" dirty="0">
                <a:latin typeface="Futura Medium" panose="020B0602020204020303" pitchFamily="34" charset="-79"/>
                <a:ea typeface="Montserrat" charset="0"/>
                <a:cs typeface="Futura Medium" panose="020B0602020204020303" pitchFamily="34" charset="-79"/>
              </a:rPr>
              <a:t>Washington (#9) and Colorado (#4) </a:t>
            </a:r>
            <a:r>
              <a:rPr lang="en-US" sz="600" dirty="0">
                <a:latin typeface="Futura Medium" panose="020B0602020204020303" pitchFamily="34" charset="-79"/>
                <a:ea typeface="Montserrat" charset="0"/>
                <a:cs typeface="Futura Medium" panose="020B0602020204020303" pitchFamily="34" charset="-79"/>
              </a:rPr>
              <a:t>(1)(2)</a:t>
            </a:r>
          </a:p>
          <a:p>
            <a:endParaRPr lang="en-US" dirty="0">
              <a:latin typeface="Futura Medium" panose="020B0602020204020303" pitchFamily="34" charset="-79"/>
              <a:ea typeface="Montserrat" charset="0"/>
              <a:cs typeface="Futura Medium" panose="020B0602020204020303" pitchFamily="34" charset="-79"/>
            </a:endParaRPr>
          </a:p>
          <a:p>
            <a:endParaRPr lang="en-US" sz="1800" dirty="0">
              <a:latin typeface="Futura Medium" panose="020B0602020204020303" pitchFamily="34" charset="-79"/>
              <a:ea typeface="Montserrat" charset="0"/>
              <a:cs typeface="Futura Medium" panose="020B0602020204020303" pitchFamily="34" charset="-79"/>
            </a:endParaRPr>
          </a:p>
          <a:p>
            <a:endParaRPr lang="en-US" sz="1800" dirty="0">
              <a:latin typeface="Futura Medium" panose="020B0602020204020303" pitchFamily="34" charset="-79"/>
              <a:ea typeface="Montserrat" charset="0"/>
              <a:cs typeface="Futura Medium" panose="020B0602020204020303" pitchFamily="34" charset="-79"/>
            </a:endParaRPr>
          </a:p>
          <a:p>
            <a:endParaRPr lang="en-US" sz="1800" dirty="0">
              <a:latin typeface="Futura Medium" panose="020B0602020204020303" pitchFamily="34" charset="-79"/>
              <a:ea typeface="Montserrat" charset="0"/>
              <a:cs typeface="Futura Medium" panose="020B0602020204020303" pitchFamily="34" charset="-79"/>
            </a:endParaRPr>
          </a:p>
          <a:p>
            <a:r>
              <a:rPr lang="en-US" sz="600" dirty="0">
                <a:cs typeface="Futura Medium" panose="020B0602020204020303"/>
              </a:rPr>
              <a:t>(1) C+R Research: </a:t>
            </a:r>
            <a:r>
              <a:rPr lang="en-US" sz="600" dirty="0">
                <a:cs typeface="Futura Medium" panose="020B0602020204020303"/>
                <a:hlinkClick r:id="rId3">
                  <a:extLst>
                    <a:ext uri="{A12FA001-AC4F-418D-AE19-62706E023703}">
                      <ahyp:hlinkClr xmlns:ahyp="http://schemas.microsoft.com/office/drawing/2018/hyperlinkcolor" val="tx"/>
                    </a:ext>
                  </a:extLst>
                </a:hlinkClick>
              </a:rPr>
              <a:t>https://www.visualcapitalist.com/numbers-craft-beer-industry-u-s/c</a:t>
            </a:r>
            <a:r>
              <a:rPr lang="en-US" sz="600" dirty="0">
                <a:cs typeface="Futura Medium" panose="020B0602020204020303"/>
              </a:rPr>
              <a:t> </a:t>
            </a:r>
          </a:p>
          <a:p>
            <a:r>
              <a:rPr lang="en-US" sz="600" dirty="0">
                <a:cs typeface="Futura Medium" panose="020B0602020204020303"/>
              </a:rPr>
              <a:t>(2) Brewers Association: </a:t>
            </a:r>
            <a:r>
              <a:rPr lang="en-US" sz="600" dirty="0">
                <a:cs typeface="Futura Medium" panose="020B0602020204020303"/>
                <a:hlinkClick r:id="rId4">
                  <a:extLst>
                    <a:ext uri="{A12FA001-AC4F-418D-AE19-62706E023703}">
                      <ahyp:hlinkClr xmlns:ahyp="http://schemas.microsoft.com/office/drawing/2018/hyperlinkcolor" val="tx"/>
                    </a:ext>
                  </a:extLst>
                </a:hlinkClick>
              </a:rPr>
              <a:t>https://www.brewersassociation.org/statistics-and-data/state-craft-beer-stats/?state=WA</a:t>
            </a:r>
            <a:endParaRPr lang="en-US" sz="600" dirty="0">
              <a:cs typeface="Futura Medium" panose="020B0602020204020303"/>
            </a:endParaRPr>
          </a:p>
        </p:txBody>
      </p:sp>
      <p:pic>
        <p:nvPicPr>
          <p:cNvPr id="26" name="Picture 25">
            <a:extLst>
              <a:ext uri="{FF2B5EF4-FFF2-40B4-BE49-F238E27FC236}">
                <a16:creationId xmlns:a16="http://schemas.microsoft.com/office/drawing/2014/main" id="{3732F7BB-9EFE-45D1-8543-DAFB87BEBE15}"/>
              </a:ext>
            </a:extLst>
          </p:cNvPr>
          <p:cNvPicPr>
            <a:picLocks noChangeAspect="1"/>
          </p:cNvPicPr>
          <p:nvPr/>
        </p:nvPicPr>
        <p:blipFill>
          <a:blip r:embed="rId5"/>
          <a:stretch>
            <a:fillRect/>
          </a:stretch>
        </p:blipFill>
        <p:spPr>
          <a:xfrm>
            <a:off x="5911052" y="874779"/>
            <a:ext cx="6122630" cy="5254172"/>
          </a:xfrm>
          <a:prstGeom prst="rect">
            <a:avLst/>
          </a:prstGeom>
        </p:spPr>
      </p:pic>
    </p:spTree>
    <p:extLst>
      <p:ext uri="{BB962C8B-B14F-4D97-AF65-F5344CB8AC3E}">
        <p14:creationId xmlns:p14="http://schemas.microsoft.com/office/powerpoint/2010/main" val="568716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37225B7-9C9B-489E-9C98-6443ED42289B}"/>
              </a:ext>
            </a:extLst>
          </p:cNvPr>
          <p:cNvSpPr txBox="1"/>
          <p:nvPr/>
        </p:nvSpPr>
        <p:spPr>
          <a:xfrm>
            <a:off x="376603" y="1062825"/>
            <a:ext cx="11438794" cy="4935390"/>
          </a:xfrm>
          <a:prstGeom prst="rect">
            <a:avLst/>
          </a:prstGeom>
          <a:solidFill>
            <a:schemeClr val="bg1"/>
          </a:solidFill>
        </p:spPr>
        <p:txBody>
          <a:bodyPr wrap="square" rtlCol="0" anchor="ctr" anchorCtr="0">
            <a:spAutoFit/>
          </a:bodyPr>
          <a:lstStyle/>
          <a:p>
            <a:pPr marL="0" marR="0" lvl="0" indent="0" algn="just"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en-US" sz="95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Futura Medium" panose="020B0602020204020303"/>
              </a:rPr>
              <a:t>This presentation by Eastside Distilling, Inc. (the “Company,” “we,” “us,” and “our”) includes “forward-looking statements” within the meaning of the Private Securities Litigation Reform Act of 1995, Section 27A of the Securities Act of 1933, as amended, and Section 21E of the Securities Exchange Act of 1934, as amended. All forward-looking statements are subject to a number of risks, uncertainties and assumptions, and you should not rely upon forward-looking statements as predictions of future events. You can identify forward-looking statements by words such as “anticipate,” “believe,” “could,” “estimate,” “expect,” “intend,” “may,” “plan,” “potential,” “predict,” “project,” “should,” “would,” “will,” “target,” “contemplates,” “continue” or the negative of those words or other similar terms or expressions that concern our expectations, strategy, plans, or intentions. These statements are based on management’s current expectations and/or beliefs and assumptions about future events and trends that management considers reasonable, which assumptions may or may not prove correct. We may not actually achieve the plans, carry out the intentions or meet the expectations disclosed in the forward-looking statements and you should not place undue reliance on these forward-looking statements. Moreover, we operate in a very competitive and rapidly changing environment. New risks and uncertainties emerge from time to time, and it is not possible for us to predict all risks and uncertainties that could have an impact on the forward-looking statements. Actual results and performance could differ materially from those projected in the forward-looking statements as a result of many factors. Some of the key factors that could cause actual results to differ materially from those expressed or implied in the forward-looking statements include, but are not limited to, the effect and consequences of the novel coronavirus (“COVID 19”) public health crisis on matters including U.S. and local economies, our business operations and continuity, the availability of corporate financing, the health and productivity of our associates, the ability of third-party providers to continue uninterrupted service, and the regulatory environment in which we operate; our ability to sustain recent growth rates in portions of our business; our ability to restructure operations and achieve profitability; our ability to manage the growth of our operations over time; our ability to maintain, grow and enforce our brand and trademark rights; our ability to improve our products and develop new products; our ability to execute on and realize the benefits of our strategic priorities; our ability to obtain, grow and enforce intellectual property related to our business and avoid infringement or other violation of the intellectual property rights of others; our ability to successfully expand operations; and our ability to compete and succeed in a highly competitive and evolving industry, as well as those risks and uncertainties disclosed under the sections entitled “Risk Factors” and “Management’s Discussion and Analysis of Financial Condition and Results of Operations” in our most recent Annual Report on Form 10-K and Quarterly Report on Form 10-Q filed with the Securities and Exchange Commission (“SEC”), and similar disclosures in subsequent reports filed with the SEC, which are available on our investor relations website at eastsidedistilling.com/investors and on the SEC website at www.sec.gov. The forward-looking statements made in this presentation relate only to events as of the date on which the statements are made. We undertake no obligations to update any forward-looking statements made in this presentation to reflect events or circumstances after the date of this presentation or to reflect new information or the occurrence of unanticipated events, except as required by law. Certain data in this presentation was obtained from various external sources. Neither the Company nor its affiliates, advisers or representatives have verified such data with independent sources. Accordingly, neither the Company nor any of its affiliates, advisers or representatives make any representations as to the accuracy or completeness of that data or to update such data after the date of this presentation. Such data involves risks and uncertainties and is subject to change based on various factors. Use of Non-GAAP Information This presentation includes certain non-GAAP financial measures that are supplemental measures of financial performance not required by, or presented in accordance with, GAAP, including Adjusted EBITDA. We define “Adjusted EBITDA” as earnings before interest, taxes, depreciation and amortization, adjusted for the impact of certain non-cash and other items that we do not consider in our evaluation of ongoing operating performance. These items include professional fees, equity-based compensation expense, write-offs of property and equipment, deferred rent, financing expenses and certain other charges and gains that we do not believe reflect our underlying business performance. We have also presented herein certain forward-looking statements about the Company’s future financial performance that include non-GAAP (or “as-adjusted”) financial measures, including Adjusted EBITDA. This non–GAAP financial measure is derived by excluding certain amounts, expenses or income, from the corresponding financial measures determined in accordance with GAAP. The determination of the amounts that are excluded from this non-GAAP financial measure is a matter of management judgment and depends upon, among other factors, the nature of the underlying expense or income amounts recognized in a given period. We are unable to present a quantitative reconciliation of the aforementioned forward-looking non-GAAP financial measure to its most directly comparable forward-looking GAAP financial measures because management cannot reliably predict all of the necessary components of such GAAP measures, which could be significant in amount. We believe that these non-GAAP financial measures not only provide its management with comparable financial data for internal financial analysis but also provide meaningful supplemental information to investors. However, other companies in our industry may calculate these items differently than we do. These non-GAAP measures should not be considered as a substitute for the most directly comparable financial measures prepared in accordance with GAAP, such as net income (loss) or net income (loss) per share as a measure of financial performance, cash flows from operating activities as a measure of liquidity, or any other performance measure derived in accordance with GAAP. </a:t>
            </a:r>
          </a:p>
        </p:txBody>
      </p:sp>
      <p:sp>
        <p:nvSpPr>
          <p:cNvPr id="3" name="Title 1">
            <a:extLst>
              <a:ext uri="{FF2B5EF4-FFF2-40B4-BE49-F238E27FC236}">
                <a16:creationId xmlns:a16="http://schemas.microsoft.com/office/drawing/2014/main" id="{4769E3CE-BDE2-4C4A-95DF-EC3F72D721F1}"/>
              </a:ext>
            </a:extLst>
          </p:cNvPr>
          <p:cNvSpPr txBox="1">
            <a:spLocks/>
          </p:cNvSpPr>
          <p:nvPr/>
        </p:nvSpPr>
        <p:spPr>
          <a:xfrm>
            <a:off x="397427" y="38181"/>
            <a:ext cx="10515600" cy="952993"/>
          </a:xfrm>
          <a:prstGeom prst="rect">
            <a:avLst/>
          </a:prstGeom>
        </p:spPr>
        <p:txBody>
          <a:bodyPr/>
          <a:lstStyle>
            <a:lvl1pPr algn="l" defTabSz="914400" rtl="0" eaLnBrk="1" latinLnBrk="0" hangingPunct="1">
              <a:lnSpc>
                <a:spcPct val="90000"/>
              </a:lnSpc>
              <a:spcBef>
                <a:spcPct val="0"/>
              </a:spcBef>
              <a:buNone/>
              <a:defRPr sz="2400" b="0" i="0" kern="1200">
                <a:solidFill>
                  <a:schemeClr val="tx1"/>
                </a:solidFill>
                <a:latin typeface="Futura Medium" panose="020B0602020204020303" pitchFamily="34" charset="-79"/>
                <a:ea typeface="+mj-ea"/>
                <a:cs typeface="Futura Medium" panose="020B0602020204020303" pitchFamily="34" charset="-79"/>
              </a:defRPr>
            </a:lvl1pPr>
          </a:lstStyle>
          <a:p>
            <a:r>
              <a:rPr lang="en-US" dirty="0"/>
              <a:t>Safe Harbor Statement</a:t>
            </a:r>
          </a:p>
        </p:txBody>
      </p:sp>
    </p:spTree>
    <p:extLst>
      <p:ext uri="{BB962C8B-B14F-4D97-AF65-F5344CB8AC3E}">
        <p14:creationId xmlns:p14="http://schemas.microsoft.com/office/powerpoint/2010/main" val="1071713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B99E53D6-61BE-494B-A448-6BA3A350F4A4}"/>
              </a:ext>
            </a:extLst>
          </p:cNvPr>
          <p:cNvSpPr>
            <a:spLocks noGrp="1"/>
          </p:cNvSpPr>
          <p:nvPr>
            <p:ph type="title"/>
          </p:nvPr>
        </p:nvSpPr>
        <p:spPr>
          <a:xfrm>
            <a:off x="397427" y="38181"/>
            <a:ext cx="10515600" cy="952993"/>
          </a:xfrm>
          <a:prstGeom prst="rect">
            <a:avLst/>
          </a:prstGeom>
        </p:spPr>
        <p:txBody>
          <a:bodyPr/>
          <a:lstStyle/>
          <a:p>
            <a:r>
              <a:rPr lang="en-US" dirty="0"/>
              <a:t>Craft Canning Expansion Strategy</a:t>
            </a:r>
          </a:p>
        </p:txBody>
      </p:sp>
      <p:sp>
        <p:nvSpPr>
          <p:cNvPr id="22" name="TextBox 21">
            <a:extLst>
              <a:ext uri="{FF2B5EF4-FFF2-40B4-BE49-F238E27FC236}">
                <a16:creationId xmlns:a16="http://schemas.microsoft.com/office/drawing/2014/main" id="{E7F4F456-C74F-4360-8D7A-9DC83C6BE512}"/>
              </a:ext>
            </a:extLst>
          </p:cNvPr>
          <p:cNvSpPr txBox="1"/>
          <p:nvPr/>
        </p:nvSpPr>
        <p:spPr>
          <a:xfrm>
            <a:off x="100763" y="797371"/>
            <a:ext cx="2508579" cy="4308872"/>
          </a:xfrm>
          <a:prstGeom prst="rect">
            <a:avLst/>
          </a:prstGeom>
          <a:noFill/>
        </p:spPr>
        <p:txBody>
          <a:bodyPr wrap="square" rtlCol="0" anchor="ctr" anchorCtr="0">
            <a:spAutoFit/>
          </a:bodyPr>
          <a:lstStyle/>
          <a:p>
            <a:endParaRPr lang="en-US" sz="2800" dirty="0">
              <a:solidFill>
                <a:schemeClr val="tx2"/>
              </a:solidFill>
              <a:latin typeface="Futura Medium" panose="020B0602020204020303" pitchFamily="34" charset="-79"/>
              <a:ea typeface="Montserrat" charset="0"/>
              <a:cs typeface="Futura Medium" panose="020B0602020204020303" pitchFamily="34" charset="-79"/>
            </a:endParaRPr>
          </a:p>
          <a:p>
            <a:pPr marL="457200" indent="-457200">
              <a:buFont typeface="Arial" panose="020B0604020202020204" pitchFamily="34" charset="0"/>
              <a:buChar char="•"/>
            </a:pPr>
            <a:r>
              <a:rPr lang="en-US" sz="2000" dirty="0">
                <a:latin typeface="Futura Medium" panose="020B0602020204020303" pitchFamily="34" charset="-79"/>
                <a:ea typeface="Montserrat" charset="0"/>
                <a:cs typeface="Futura Medium" panose="020B0602020204020303" pitchFamily="34" charset="-79"/>
              </a:rPr>
              <a:t>Expand through hub-spoke model to capture demand</a:t>
            </a:r>
          </a:p>
          <a:p>
            <a:pPr marL="457200" indent="-457200">
              <a:buFont typeface="Arial" panose="020B0604020202020204" pitchFamily="34" charset="0"/>
              <a:buChar char="•"/>
            </a:pPr>
            <a:endParaRPr lang="en-US" dirty="0">
              <a:latin typeface="Futura Medium" panose="020B0602020204020303" pitchFamily="34" charset="-79"/>
              <a:ea typeface="Montserrat" charset="0"/>
              <a:cs typeface="Futura Medium" panose="020B0602020204020303" pitchFamily="34" charset="-79"/>
            </a:endParaRPr>
          </a:p>
          <a:p>
            <a:pPr marL="457200" indent="-457200">
              <a:buFont typeface="Arial" panose="020B0604020202020204" pitchFamily="34" charset="0"/>
              <a:buChar char="•"/>
            </a:pPr>
            <a:r>
              <a:rPr lang="en-US" sz="2000" dirty="0">
                <a:latin typeface="Futura Medium" panose="020B0602020204020303" pitchFamily="34" charset="-79"/>
                <a:ea typeface="Montserrat" charset="0"/>
                <a:cs typeface="Futura Medium" panose="020B0602020204020303" pitchFamily="34" charset="-79"/>
              </a:rPr>
              <a:t>Leverage customer base and size of opportunity with higher margin services</a:t>
            </a:r>
          </a:p>
          <a:p>
            <a:endParaRPr lang="en-US" sz="2800" dirty="0">
              <a:solidFill>
                <a:schemeClr val="tx2"/>
              </a:solidFill>
              <a:latin typeface="Futura Medium" panose="020B0602020204020303" pitchFamily="34" charset="-79"/>
              <a:ea typeface="Montserrat" charset="0"/>
              <a:cs typeface="Futura Medium" panose="020B0602020204020303" pitchFamily="34" charset="-79"/>
            </a:endParaRPr>
          </a:p>
        </p:txBody>
      </p:sp>
      <p:pic>
        <p:nvPicPr>
          <p:cNvPr id="26" name="Picture 25">
            <a:extLst>
              <a:ext uri="{FF2B5EF4-FFF2-40B4-BE49-F238E27FC236}">
                <a16:creationId xmlns:a16="http://schemas.microsoft.com/office/drawing/2014/main" id="{8F3AC0D4-D4F3-4099-B5B7-42930C8BFE6D}"/>
              </a:ext>
            </a:extLst>
          </p:cNvPr>
          <p:cNvPicPr>
            <a:picLocks noChangeAspect="1"/>
          </p:cNvPicPr>
          <p:nvPr/>
        </p:nvPicPr>
        <p:blipFill>
          <a:blip r:embed="rId3"/>
          <a:stretch>
            <a:fillRect/>
          </a:stretch>
        </p:blipFill>
        <p:spPr>
          <a:xfrm>
            <a:off x="6792297" y="1178169"/>
            <a:ext cx="4492933" cy="4591679"/>
          </a:xfrm>
          <a:prstGeom prst="rect">
            <a:avLst/>
          </a:prstGeom>
        </p:spPr>
      </p:pic>
      <p:pic>
        <p:nvPicPr>
          <p:cNvPr id="27" name="Picture 26">
            <a:extLst>
              <a:ext uri="{FF2B5EF4-FFF2-40B4-BE49-F238E27FC236}">
                <a16:creationId xmlns:a16="http://schemas.microsoft.com/office/drawing/2014/main" id="{140FC9C1-B0D0-4F8C-82B9-2E083A95184C}"/>
              </a:ext>
            </a:extLst>
          </p:cNvPr>
          <p:cNvPicPr>
            <a:picLocks noChangeAspect="1"/>
          </p:cNvPicPr>
          <p:nvPr/>
        </p:nvPicPr>
        <p:blipFill>
          <a:blip r:embed="rId4"/>
          <a:stretch>
            <a:fillRect/>
          </a:stretch>
        </p:blipFill>
        <p:spPr>
          <a:xfrm>
            <a:off x="7593214" y="2100894"/>
            <a:ext cx="416483" cy="332521"/>
          </a:xfrm>
          <a:prstGeom prst="rect">
            <a:avLst/>
          </a:prstGeom>
        </p:spPr>
      </p:pic>
      <p:pic>
        <p:nvPicPr>
          <p:cNvPr id="31" name="Picture 30">
            <a:extLst>
              <a:ext uri="{FF2B5EF4-FFF2-40B4-BE49-F238E27FC236}">
                <a16:creationId xmlns:a16="http://schemas.microsoft.com/office/drawing/2014/main" id="{AABC4E35-FF4B-4CF5-B5E2-CB7FFFB02970}"/>
              </a:ext>
            </a:extLst>
          </p:cNvPr>
          <p:cNvPicPr>
            <a:picLocks noChangeAspect="1"/>
          </p:cNvPicPr>
          <p:nvPr/>
        </p:nvPicPr>
        <p:blipFill>
          <a:blip r:embed="rId4"/>
          <a:stretch>
            <a:fillRect/>
          </a:stretch>
        </p:blipFill>
        <p:spPr>
          <a:xfrm>
            <a:off x="7959874" y="1294072"/>
            <a:ext cx="416483" cy="332521"/>
          </a:xfrm>
          <a:prstGeom prst="rect">
            <a:avLst/>
          </a:prstGeom>
        </p:spPr>
      </p:pic>
      <p:pic>
        <p:nvPicPr>
          <p:cNvPr id="32" name="Picture 31">
            <a:extLst>
              <a:ext uri="{FF2B5EF4-FFF2-40B4-BE49-F238E27FC236}">
                <a16:creationId xmlns:a16="http://schemas.microsoft.com/office/drawing/2014/main" id="{9B9DB322-B8BF-4BE0-800B-F985CCD3E8A1}"/>
              </a:ext>
            </a:extLst>
          </p:cNvPr>
          <p:cNvPicPr>
            <a:picLocks noChangeAspect="1"/>
          </p:cNvPicPr>
          <p:nvPr/>
        </p:nvPicPr>
        <p:blipFill>
          <a:blip r:embed="rId4"/>
          <a:stretch>
            <a:fillRect/>
          </a:stretch>
        </p:blipFill>
        <p:spPr>
          <a:xfrm>
            <a:off x="9962588" y="3613316"/>
            <a:ext cx="416483" cy="332521"/>
          </a:xfrm>
          <a:prstGeom prst="rect">
            <a:avLst/>
          </a:prstGeom>
        </p:spPr>
      </p:pic>
      <p:pic>
        <p:nvPicPr>
          <p:cNvPr id="6" name="Picture 5">
            <a:extLst>
              <a:ext uri="{FF2B5EF4-FFF2-40B4-BE49-F238E27FC236}">
                <a16:creationId xmlns:a16="http://schemas.microsoft.com/office/drawing/2014/main" id="{629907F6-11A0-4664-90E0-0BC03B08B0A1}"/>
              </a:ext>
            </a:extLst>
          </p:cNvPr>
          <p:cNvPicPr>
            <a:picLocks noChangeAspect="1"/>
          </p:cNvPicPr>
          <p:nvPr/>
        </p:nvPicPr>
        <p:blipFill>
          <a:blip r:embed="rId5"/>
          <a:stretch>
            <a:fillRect/>
          </a:stretch>
        </p:blipFill>
        <p:spPr>
          <a:xfrm>
            <a:off x="3141320" y="1841772"/>
            <a:ext cx="3643793" cy="3264471"/>
          </a:xfrm>
          <a:prstGeom prst="rect">
            <a:avLst/>
          </a:prstGeom>
        </p:spPr>
      </p:pic>
      <p:sp>
        <p:nvSpPr>
          <p:cNvPr id="8" name="TextBox 7">
            <a:extLst>
              <a:ext uri="{FF2B5EF4-FFF2-40B4-BE49-F238E27FC236}">
                <a16:creationId xmlns:a16="http://schemas.microsoft.com/office/drawing/2014/main" id="{0B51B4ED-CFDF-40FB-8ABA-AD1C107E2605}"/>
              </a:ext>
            </a:extLst>
          </p:cNvPr>
          <p:cNvSpPr txBox="1"/>
          <p:nvPr/>
        </p:nvSpPr>
        <p:spPr>
          <a:xfrm>
            <a:off x="3045203" y="5106243"/>
            <a:ext cx="2944536" cy="200055"/>
          </a:xfrm>
          <a:prstGeom prst="rect">
            <a:avLst/>
          </a:prstGeom>
          <a:noFill/>
        </p:spPr>
        <p:txBody>
          <a:bodyPr wrap="square" rtlCol="0">
            <a:spAutoFit/>
          </a:bodyPr>
          <a:lstStyle/>
          <a:p>
            <a:r>
              <a:rPr lang="en-US" sz="700" dirty="0"/>
              <a:t>2019 Data from Brewers Association: www.brewersassociation.org</a:t>
            </a:r>
          </a:p>
        </p:txBody>
      </p:sp>
    </p:spTree>
    <p:extLst>
      <p:ext uri="{BB962C8B-B14F-4D97-AF65-F5344CB8AC3E}">
        <p14:creationId xmlns:p14="http://schemas.microsoft.com/office/powerpoint/2010/main" val="3901106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F2D057-60B9-3E48-A7C1-ABB6875B2585}"/>
              </a:ext>
            </a:extLst>
          </p:cNvPr>
          <p:cNvPicPr>
            <a:picLocks noChangeAspect="1"/>
          </p:cNvPicPr>
          <p:nvPr/>
        </p:nvPicPr>
        <p:blipFill>
          <a:blip r:embed="rId3"/>
          <a:stretch>
            <a:fillRect/>
          </a:stretch>
        </p:blipFill>
        <p:spPr>
          <a:xfrm>
            <a:off x="3429276" y="1152471"/>
            <a:ext cx="5343663" cy="4296660"/>
          </a:xfrm>
          <a:prstGeom prst="rect">
            <a:avLst/>
          </a:prstGeom>
        </p:spPr>
      </p:pic>
    </p:spTree>
    <p:extLst>
      <p:ext uri="{BB962C8B-B14F-4D97-AF65-F5344CB8AC3E}">
        <p14:creationId xmlns:p14="http://schemas.microsoft.com/office/powerpoint/2010/main" val="1842822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A1D04CC-4797-7144-8833-43C9231E87DF}"/>
              </a:ext>
            </a:extLst>
          </p:cNvPr>
          <p:cNvPicPr>
            <a:picLocks noChangeAspect="1"/>
          </p:cNvPicPr>
          <p:nvPr/>
        </p:nvPicPr>
        <p:blipFill>
          <a:blip r:embed="rId3"/>
          <a:stretch>
            <a:fillRect/>
          </a:stretch>
        </p:blipFill>
        <p:spPr>
          <a:xfrm>
            <a:off x="1538898" y="837610"/>
            <a:ext cx="9518925" cy="5399279"/>
          </a:xfrm>
          <a:prstGeom prst="rect">
            <a:avLst/>
          </a:prstGeom>
        </p:spPr>
      </p:pic>
      <p:pic>
        <p:nvPicPr>
          <p:cNvPr id="20" name="Picture 19">
            <a:extLst>
              <a:ext uri="{FF2B5EF4-FFF2-40B4-BE49-F238E27FC236}">
                <a16:creationId xmlns:a16="http://schemas.microsoft.com/office/drawing/2014/main" id="{AFC6D090-0E83-7C40-991E-608ECF2EB605}"/>
              </a:ext>
            </a:extLst>
          </p:cNvPr>
          <p:cNvPicPr>
            <a:picLocks noChangeAspect="1"/>
          </p:cNvPicPr>
          <p:nvPr/>
        </p:nvPicPr>
        <p:blipFill>
          <a:blip r:embed="rId4"/>
          <a:stretch>
            <a:fillRect/>
          </a:stretch>
        </p:blipFill>
        <p:spPr>
          <a:xfrm>
            <a:off x="2395558" y="1593590"/>
            <a:ext cx="1860065" cy="1206912"/>
          </a:xfrm>
          <a:prstGeom prst="rect">
            <a:avLst/>
          </a:prstGeom>
          <a:ln w="38100">
            <a:solidFill>
              <a:schemeClr val="tx1"/>
            </a:solidFill>
          </a:ln>
        </p:spPr>
      </p:pic>
      <p:sp>
        <p:nvSpPr>
          <p:cNvPr id="13" name="TextBox 12">
            <a:extLst>
              <a:ext uri="{FF2B5EF4-FFF2-40B4-BE49-F238E27FC236}">
                <a16:creationId xmlns:a16="http://schemas.microsoft.com/office/drawing/2014/main" id="{79606AB4-B6E6-EB4F-A388-AD4438A5B6C8}"/>
              </a:ext>
            </a:extLst>
          </p:cNvPr>
          <p:cNvSpPr txBox="1"/>
          <p:nvPr/>
        </p:nvSpPr>
        <p:spPr>
          <a:xfrm>
            <a:off x="2597566" y="1736719"/>
            <a:ext cx="1282210" cy="830997"/>
          </a:xfrm>
          <a:prstGeom prst="rect">
            <a:avLst/>
          </a:prstGeom>
          <a:noFill/>
        </p:spPr>
        <p:txBody>
          <a:bodyPr wrap="none" rtlCol="0">
            <a:spAutoFit/>
          </a:bodyPr>
          <a:lstStyle/>
          <a:p>
            <a:pPr algn="ctr"/>
            <a:r>
              <a:rPr lang="en-US" sz="1600" dirty="0">
                <a:solidFill>
                  <a:schemeClr val="tx1">
                    <a:lumMod val="65000"/>
                    <a:lumOff val="35000"/>
                  </a:schemeClr>
                </a:solidFill>
                <a:latin typeface="Futura Medium" panose="020B0602020204020303" pitchFamily="34" charset="-79"/>
                <a:cs typeface="Futura Medium" panose="020B0602020204020303" pitchFamily="34" charset="-79"/>
              </a:rPr>
              <a:t>Craft Spirits</a:t>
            </a:r>
          </a:p>
          <a:p>
            <a:pPr algn="ctr"/>
            <a:r>
              <a:rPr lang="en-US" sz="1600" dirty="0">
                <a:solidFill>
                  <a:schemeClr val="tx1">
                    <a:lumMod val="65000"/>
                    <a:lumOff val="35000"/>
                  </a:schemeClr>
                </a:solidFill>
                <a:latin typeface="Futura Medium" panose="020B0602020204020303" pitchFamily="34" charset="-79"/>
                <a:cs typeface="Futura Medium" panose="020B0602020204020303" pitchFamily="34" charset="-79"/>
              </a:rPr>
              <a:t>Category </a:t>
            </a:r>
          </a:p>
          <a:p>
            <a:pPr algn="ctr"/>
            <a:r>
              <a:rPr lang="en-US" sz="1600" dirty="0">
                <a:solidFill>
                  <a:schemeClr val="tx1">
                    <a:lumMod val="65000"/>
                    <a:lumOff val="35000"/>
                  </a:schemeClr>
                </a:solidFill>
                <a:latin typeface="Futura Medium" panose="020B0602020204020303" pitchFamily="34" charset="-79"/>
                <a:cs typeface="Futura Medium" panose="020B0602020204020303" pitchFamily="34" charset="-79"/>
              </a:rPr>
              <a:t>CAGR 33%</a:t>
            </a:r>
          </a:p>
        </p:txBody>
      </p:sp>
      <p:pic>
        <p:nvPicPr>
          <p:cNvPr id="24" name="Picture 23">
            <a:extLst>
              <a:ext uri="{FF2B5EF4-FFF2-40B4-BE49-F238E27FC236}">
                <a16:creationId xmlns:a16="http://schemas.microsoft.com/office/drawing/2014/main" id="{47EEF4FF-01AC-404A-A33F-4C846B8BDC39}"/>
              </a:ext>
            </a:extLst>
          </p:cNvPr>
          <p:cNvPicPr>
            <a:picLocks noChangeAspect="1"/>
          </p:cNvPicPr>
          <p:nvPr/>
        </p:nvPicPr>
        <p:blipFill>
          <a:blip r:embed="rId4"/>
          <a:stretch>
            <a:fillRect/>
          </a:stretch>
        </p:blipFill>
        <p:spPr>
          <a:xfrm>
            <a:off x="2243902" y="4316497"/>
            <a:ext cx="2338568" cy="1299336"/>
          </a:xfrm>
          <a:prstGeom prst="rect">
            <a:avLst/>
          </a:prstGeom>
          <a:ln w="38100">
            <a:solidFill>
              <a:schemeClr val="tx1"/>
            </a:solidFill>
          </a:ln>
        </p:spPr>
      </p:pic>
      <p:sp>
        <p:nvSpPr>
          <p:cNvPr id="15" name="TextBox 14">
            <a:extLst>
              <a:ext uri="{FF2B5EF4-FFF2-40B4-BE49-F238E27FC236}">
                <a16:creationId xmlns:a16="http://schemas.microsoft.com/office/drawing/2014/main" id="{7367C0B9-7915-224F-9434-50C6C0AA89C7}"/>
              </a:ext>
            </a:extLst>
          </p:cNvPr>
          <p:cNvSpPr txBox="1"/>
          <p:nvPr/>
        </p:nvSpPr>
        <p:spPr>
          <a:xfrm>
            <a:off x="2168032" y="4541843"/>
            <a:ext cx="2406300" cy="1107996"/>
          </a:xfrm>
          <a:prstGeom prst="rect">
            <a:avLst/>
          </a:prstGeom>
          <a:noFill/>
        </p:spPr>
        <p:txBody>
          <a:bodyPr wrap="square" rtlCol="0">
            <a:spAutoFit/>
          </a:bodyPr>
          <a:lstStyle/>
          <a:p>
            <a:pPr algn="ctr"/>
            <a:r>
              <a:rPr lang="en-US" sz="1600" dirty="0">
                <a:solidFill>
                  <a:schemeClr val="tx1">
                    <a:lumMod val="65000"/>
                    <a:lumOff val="35000"/>
                  </a:schemeClr>
                </a:solidFill>
                <a:latin typeface="Futura Medium" panose="020B0602020204020303" pitchFamily="34" charset="-79"/>
                <a:cs typeface="Futura Medium" panose="020B0602020204020303" pitchFamily="34" charset="-79"/>
              </a:rPr>
              <a:t>Very Cool Spirits Brands</a:t>
            </a:r>
          </a:p>
          <a:p>
            <a:pPr algn="ctr"/>
            <a:r>
              <a:rPr lang="en-US" sz="1600" dirty="0">
                <a:solidFill>
                  <a:schemeClr val="tx1">
                    <a:lumMod val="65000"/>
                    <a:lumOff val="35000"/>
                  </a:schemeClr>
                </a:solidFill>
                <a:latin typeface="Futura Medium" panose="020B0602020204020303" pitchFamily="34" charset="-79"/>
                <a:cs typeface="Futura Medium" panose="020B0602020204020303" pitchFamily="34" charset="-79"/>
              </a:rPr>
              <a:t>&amp; Products Uniquely </a:t>
            </a:r>
          </a:p>
          <a:p>
            <a:pPr algn="ctr"/>
            <a:r>
              <a:rPr lang="en-US" sz="1600" dirty="0">
                <a:solidFill>
                  <a:schemeClr val="tx1">
                    <a:lumMod val="65000"/>
                    <a:lumOff val="35000"/>
                  </a:schemeClr>
                </a:solidFill>
                <a:latin typeface="Futura Medium" panose="020B0602020204020303" pitchFamily="34" charset="-79"/>
                <a:cs typeface="Futura Medium" panose="020B0602020204020303" pitchFamily="34" charset="-79"/>
              </a:rPr>
              <a:t>Positioned for Growth</a:t>
            </a:r>
          </a:p>
          <a:p>
            <a:pPr algn="ctr"/>
            <a:endParaRPr lang="en-US" dirty="0">
              <a:latin typeface="Futura Medium" panose="020B0602020204020303" pitchFamily="34" charset="-79"/>
              <a:cs typeface="Futura Medium" panose="020B0602020204020303" pitchFamily="34" charset="-79"/>
            </a:endParaRPr>
          </a:p>
        </p:txBody>
      </p:sp>
      <p:pic>
        <p:nvPicPr>
          <p:cNvPr id="25" name="Picture 24">
            <a:extLst>
              <a:ext uri="{FF2B5EF4-FFF2-40B4-BE49-F238E27FC236}">
                <a16:creationId xmlns:a16="http://schemas.microsoft.com/office/drawing/2014/main" id="{332FD5C2-7252-674A-A93C-E854060E65E7}"/>
              </a:ext>
            </a:extLst>
          </p:cNvPr>
          <p:cNvPicPr>
            <a:picLocks noChangeAspect="1"/>
          </p:cNvPicPr>
          <p:nvPr/>
        </p:nvPicPr>
        <p:blipFill>
          <a:blip r:embed="rId4"/>
          <a:stretch>
            <a:fillRect/>
          </a:stretch>
        </p:blipFill>
        <p:spPr>
          <a:xfrm>
            <a:off x="8172821" y="1518650"/>
            <a:ext cx="1860065" cy="1206912"/>
          </a:xfrm>
          <a:prstGeom prst="rect">
            <a:avLst/>
          </a:prstGeom>
          <a:ln w="38100">
            <a:solidFill>
              <a:schemeClr val="tx1"/>
            </a:solidFill>
          </a:ln>
        </p:spPr>
      </p:pic>
      <p:sp>
        <p:nvSpPr>
          <p:cNvPr id="22" name="TextBox 21">
            <a:extLst>
              <a:ext uri="{FF2B5EF4-FFF2-40B4-BE49-F238E27FC236}">
                <a16:creationId xmlns:a16="http://schemas.microsoft.com/office/drawing/2014/main" id="{741FE47C-D295-5140-837A-D6564FDBAEF7}"/>
              </a:ext>
            </a:extLst>
          </p:cNvPr>
          <p:cNvSpPr txBox="1"/>
          <p:nvPr/>
        </p:nvSpPr>
        <p:spPr>
          <a:xfrm>
            <a:off x="8322800" y="1598219"/>
            <a:ext cx="1449436" cy="1107996"/>
          </a:xfrm>
          <a:prstGeom prst="rect">
            <a:avLst/>
          </a:prstGeom>
          <a:noFill/>
        </p:spPr>
        <p:txBody>
          <a:bodyPr wrap="none" rtlCol="0">
            <a:spAutoFit/>
          </a:bodyPr>
          <a:lstStyle/>
          <a:p>
            <a:pPr algn="ctr"/>
            <a:r>
              <a:rPr lang="en-US" sz="1600" dirty="0">
                <a:solidFill>
                  <a:schemeClr val="tx1">
                    <a:lumMod val="65000"/>
                    <a:lumOff val="35000"/>
                  </a:schemeClr>
                </a:solidFill>
                <a:latin typeface="Futura Medium" panose="020B0602020204020303" pitchFamily="34" charset="-79"/>
                <a:cs typeface="Futura Medium" panose="020B0602020204020303" pitchFamily="34" charset="-79"/>
              </a:rPr>
              <a:t>Diversified</a:t>
            </a:r>
          </a:p>
          <a:p>
            <a:pPr algn="ctr"/>
            <a:r>
              <a:rPr lang="en-US" sz="1600" dirty="0">
                <a:solidFill>
                  <a:schemeClr val="tx1">
                    <a:lumMod val="65000"/>
                    <a:lumOff val="35000"/>
                  </a:schemeClr>
                </a:solidFill>
                <a:latin typeface="Futura Medium" panose="020B0602020204020303" pitchFamily="34" charset="-79"/>
                <a:cs typeface="Futura Medium" panose="020B0602020204020303" pitchFamily="34" charset="-79"/>
              </a:rPr>
              <a:t>Portfolio with</a:t>
            </a:r>
          </a:p>
          <a:p>
            <a:pPr algn="ctr"/>
            <a:r>
              <a:rPr lang="en-US" sz="1600" dirty="0">
                <a:solidFill>
                  <a:schemeClr val="tx1">
                    <a:lumMod val="65000"/>
                    <a:lumOff val="35000"/>
                  </a:schemeClr>
                </a:solidFill>
                <a:latin typeface="Futura Medium" panose="020B0602020204020303" pitchFamily="34" charset="-79"/>
                <a:cs typeface="Futura Medium" panose="020B0602020204020303" pitchFamily="34" charset="-79"/>
              </a:rPr>
              <a:t>Craft Canning</a:t>
            </a:r>
          </a:p>
          <a:p>
            <a:pPr algn="ctr"/>
            <a:endParaRPr lang="en-US" dirty="0">
              <a:latin typeface="Futura Medium" panose="020B0602020204020303" pitchFamily="34" charset="-79"/>
              <a:cs typeface="Futura Medium" panose="020B0602020204020303" pitchFamily="34" charset="-79"/>
            </a:endParaRPr>
          </a:p>
        </p:txBody>
      </p:sp>
      <p:pic>
        <p:nvPicPr>
          <p:cNvPr id="26" name="Picture 25">
            <a:extLst>
              <a:ext uri="{FF2B5EF4-FFF2-40B4-BE49-F238E27FC236}">
                <a16:creationId xmlns:a16="http://schemas.microsoft.com/office/drawing/2014/main" id="{86C4702E-C492-7643-AB5D-48024C120968}"/>
              </a:ext>
            </a:extLst>
          </p:cNvPr>
          <p:cNvPicPr>
            <a:picLocks noChangeAspect="1"/>
          </p:cNvPicPr>
          <p:nvPr/>
        </p:nvPicPr>
        <p:blipFill>
          <a:blip r:embed="rId4"/>
          <a:stretch>
            <a:fillRect/>
          </a:stretch>
        </p:blipFill>
        <p:spPr>
          <a:xfrm>
            <a:off x="8451065" y="4316497"/>
            <a:ext cx="1860065" cy="1206912"/>
          </a:xfrm>
          <a:prstGeom prst="rect">
            <a:avLst/>
          </a:prstGeom>
          <a:ln w="38100">
            <a:solidFill>
              <a:schemeClr val="tx1"/>
            </a:solidFill>
          </a:ln>
        </p:spPr>
      </p:pic>
      <p:sp>
        <p:nvSpPr>
          <p:cNvPr id="23" name="TextBox 22">
            <a:extLst>
              <a:ext uri="{FF2B5EF4-FFF2-40B4-BE49-F238E27FC236}">
                <a16:creationId xmlns:a16="http://schemas.microsoft.com/office/drawing/2014/main" id="{18C4BBA7-8FCE-734A-ACB8-319C22CB1959}"/>
              </a:ext>
            </a:extLst>
          </p:cNvPr>
          <p:cNvSpPr txBox="1"/>
          <p:nvPr/>
        </p:nvSpPr>
        <p:spPr>
          <a:xfrm>
            <a:off x="8396234" y="4381344"/>
            <a:ext cx="1868717" cy="1077218"/>
          </a:xfrm>
          <a:prstGeom prst="rect">
            <a:avLst/>
          </a:prstGeom>
          <a:noFill/>
          <a:ln w="38100">
            <a:noFill/>
          </a:ln>
        </p:spPr>
        <p:txBody>
          <a:bodyPr wrap="none" rtlCol="0">
            <a:spAutoFit/>
          </a:bodyPr>
          <a:lstStyle/>
          <a:p>
            <a:pPr algn="ctr"/>
            <a:r>
              <a:rPr lang="en-US" sz="1600" dirty="0">
                <a:solidFill>
                  <a:schemeClr val="tx1">
                    <a:lumMod val="65000"/>
                    <a:lumOff val="35000"/>
                  </a:schemeClr>
                </a:solidFill>
                <a:latin typeface="Futura Medium" panose="020B0602020204020303" pitchFamily="34" charset="-79"/>
                <a:cs typeface="Futura Medium" panose="020B0602020204020303" pitchFamily="34" charset="-79"/>
              </a:rPr>
              <a:t>Experienced </a:t>
            </a:r>
          </a:p>
          <a:p>
            <a:pPr algn="ctr"/>
            <a:r>
              <a:rPr lang="en-US" sz="1600" dirty="0">
                <a:solidFill>
                  <a:schemeClr val="tx1">
                    <a:lumMod val="65000"/>
                    <a:lumOff val="35000"/>
                  </a:schemeClr>
                </a:solidFill>
                <a:latin typeface="Futura Medium" panose="020B0602020204020303" pitchFamily="34" charset="-79"/>
                <a:cs typeface="Futura Medium" panose="020B0602020204020303" pitchFamily="34" charset="-79"/>
              </a:rPr>
              <a:t>Management with</a:t>
            </a:r>
          </a:p>
          <a:p>
            <a:pPr algn="ctr"/>
            <a:r>
              <a:rPr lang="en-US" sz="1600" dirty="0">
                <a:solidFill>
                  <a:schemeClr val="tx1">
                    <a:lumMod val="65000"/>
                    <a:lumOff val="35000"/>
                  </a:schemeClr>
                </a:solidFill>
                <a:latin typeface="Futura Medium" panose="020B0602020204020303" pitchFamily="34" charset="-79"/>
                <a:cs typeface="Futura Medium" panose="020B0602020204020303" pitchFamily="34" charset="-79"/>
              </a:rPr>
              <a:t>Successful Track</a:t>
            </a:r>
          </a:p>
          <a:p>
            <a:pPr algn="ctr"/>
            <a:r>
              <a:rPr lang="en-US" sz="1600" dirty="0">
                <a:solidFill>
                  <a:schemeClr val="tx1">
                    <a:lumMod val="65000"/>
                    <a:lumOff val="35000"/>
                  </a:schemeClr>
                </a:solidFill>
                <a:latin typeface="Futura Medium" panose="020B0602020204020303" pitchFamily="34" charset="-79"/>
                <a:cs typeface="Futura Medium" panose="020B0602020204020303" pitchFamily="34" charset="-79"/>
              </a:rPr>
              <a:t>Record</a:t>
            </a:r>
          </a:p>
        </p:txBody>
      </p:sp>
      <p:pic>
        <p:nvPicPr>
          <p:cNvPr id="27" name="Picture 26">
            <a:extLst>
              <a:ext uri="{FF2B5EF4-FFF2-40B4-BE49-F238E27FC236}">
                <a16:creationId xmlns:a16="http://schemas.microsoft.com/office/drawing/2014/main" id="{7B08B7EF-8B6C-2F43-A0A0-556222FC8F59}"/>
              </a:ext>
            </a:extLst>
          </p:cNvPr>
          <p:cNvPicPr>
            <a:picLocks noChangeAspect="1"/>
          </p:cNvPicPr>
          <p:nvPr/>
        </p:nvPicPr>
        <p:blipFill>
          <a:blip r:embed="rId4"/>
          <a:stretch>
            <a:fillRect/>
          </a:stretch>
        </p:blipFill>
        <p:spPr>
          <a:xfrm>
            <a:off x="5306859" y="1239523"/>
            <a:ext cx="1860065" cy="1206912"/>
          </a:xfrm>
          <a:prstGeom prst="rect">
            <a:avLst/>
          </a:prstGeom>
          <a:ln w="38100">
            <a:solidFill>
              <a:schemeClr val="tx1"/>
            </a:solidFill>
          </a:ln>
        </p:spPr>
      </p:pic>
      <p:sp>
        <p:nvSpPr>
          <p:cNvPr id="28" name="TextBox 27">
            <a:extLst>
              <a:ext uri="{FF2B5EF4-FFF2-40B4-BE49-F238E27FC236}">
                <a16:creationId xmlns:a16="http://schemas.microsoft.com/office/drawing/2014/main" id="{3352A290-5A40-474E-9788-3AF91F746470}"/>
              </a:ext>
            </a:extLst>
          </p:cNvPr>
          <p:cNvSpPr txBox="1"/>
          <p:nvPr/>
        </p:nvSpPr>
        <p:spPr>
          <a:xfrm>
            <a:off x="5305686" y="1420434"/>
            <a:ext cx="1856086" cy="1107996"/>
          </a:xfrm>
          <a:prstGeom prst="rect">
            <a:avLst/>
          </a:prstGeom>
          <a:noFill/>
        </p:spPr>
        <p:txBody>
          <a:bodyPr wrap="none" rtlCol="0">
            <a:spAutoFit/>
          </a:bodyPr>
          <a:lstStyle/>
          <a:p>
            <a:pPr algn="ctr"/>
            <a:r>
              <a:rPr lang="en-US" sz="1600" dirty="0">
                <a:solidFill>
                  <a:schemeClr val="tx1">
                    <a:lumMod val="65000"/>
                    <a:lumOff val="35000"/>
                  </a:schemeClr>
                </a:solidFill>
                <a:latin typeface="Futura Medium" panose="020B0602020204020303" pitchFamily="34" charset="-79"/>
                <a:cs typeface="Futura Medium" panose="020B0602020204020303" pitchFamily="34" charset="-79"/>
              </a:rPr>
              <a:t>Professionalized</a:t>
            </a:r>
          </a:p>
          <a:p>
            <a:pPr algn="ctr"/>
            <a:r>
              <a:rPr lang="en-US" sz="1600" dirty="0">
                <a:solidFill>
                  <a:schemeClr val="tx1">
                    <a:lumMod val="65000"/>
                    <a:lumOff val="35000"/>
                  </a:schemeClr>
                </a:solidFill>
                <a:latin typeface="Futura Medium" panose="020B0602020204020303" pitchFamily="34" charset="-79"/>
                <a:cs typeface="Futura Medium" panose="020B0602020204020303" pitchFamily="34" charset="-79"/>
              </a:rPr>
              <a:t>Platform</a:t>
            </a:r>
          </a:p>
          <a:p>
            <a:pPr algn="ctr"/>
            <a:r>
              <a:rPr lang="en-US" sz="1600" dirty="0">
                <a:solidFill>
                  <a:schemeClr val="tx1">
                    <a:lumMod val="65000"/>
                    <a:lumOff val="35000"/>
                  </a:schemeClr>
                </a:solidFill>
                <a:latin typeface="Futura Medium" panose="020B0602020204020303" pitchFamily="34" charset="-79"/>
                <a:cs typeface="Futura Medium" panose="020B0602020204020303" pitchFamily="34" charset="-79"/>
              </a:rPr>
              <a:t>For Rapid Growth</a:t>
            </a:r>
          </a:p>
          <a:p>
            <a:pPr algn="ctr"/>
            <a:endParaRPr lang="en-US" dirty="0">
              <a:latin typeface="Futura Medium" panose="020B0602020204020303" pitchFamily="34" charset="-79"/>
              <a:cs typeface="Futura Medium" panose="020B0602020204020303" pitchFamily="34" charset="-79"/>
            </a:endParaRPr>
          </a:p>
        </p:txBody>
      </p:sp>
      <p:pic>
        <p:nvPicPr>
          <p:cNvPr id="29" name="Picture 28">
            <a:extLst>
              <a:ext uri="{FF2B5EF4-FFF2-40B4-BE49-F238E27FC236}">
                <a16:creationId xmlns:a16="http://schemas.microsoft.com/office/drawing/2014/main" id="{1AB9B138-4E25-7A4F-8F2F-983BBF09A046}"/>
              </a:ext>
            </a:extLst>
          </p:cNvPr>
          <p:cNvPicPr>
            <a:picLocks noChangeAspect="1"/>
          </p:cNvPicPr>
          <p:nvPr/>
        </p:nvPicPr>
        <p:blipFill>
          <a:blip r:embed="rId4"/>
          <a:stretch>
            <a:fillRect/>
          </a:stretch>
        </p:blipFill>
        <p:spPr>
          <a:xfrm>
            <a:off x="5438224" y="4573867"/>
            <a:ext cx="1860065" cy="1206912"/>
          </a:xfrm>
          <a:prstGeom prst="rect">
            <a:avLst/>
          </a:prstGeom>
          <a:ln w="38100">
            <a:solidFill>
              <a:schemeClr val="tx1"/>
            </a:solidFill>
          </a:ln>
        </p:spPr>
      </p:pic>
      <p:sp>
        <p:nvSpPr>
          <p:cNvPr id="30" name="TextBox 29">
            <a:extLst>
              <a:ext uri="{FF2B5EF4-FFF2-40B4-BE49-F238E27FC236}">
                <a16:creationId xmlns:a16="http://schemas.microsoft.com/office/drawing/2014/main" id="{B34B616E-6485-2646-A648-92F137893A2F}"/>
              </a:ext>
            </a:extLst>
          </p:cNvPr>
          <p:cNvSpPr txBox="1"/>
          <p:nvPr/>
        </p:nvSpPr>
        <p:spPr>
          <a:xfrm>
            <a:off x="5779169" y="4712557"/>
            <a:ext cx="1298753" cy="1107996"/>
          </a:xfrm>
          <a:prstGeom prst="rect">
            <a:avLst/>
          </a:prstGeom>
          <a:noFill/>
        </p:spPr>
        <p:txBody>
          <a:bodyPr wrap="none" rtlCol="0">
            <a:spAutoFit/>
          </a:bodyPr>
          <a:lstStyle/>
          <a:p>
            <a:pPr algn="ctr"/>
            <a:r>
              <a:rPr lang="en-US" sz="1600" dirty="0">
                <a:solidFill>
                  <a:schemeClr val="tx1">
                    <a:lumMod val="65000"/>
                    <a:lumOff val="35000"/>
                  </a:schemeClr>
                </a:solidFill>
                <a:latin typeface="Futura Medium" panose="020B0602020204020303" pitchFamily="34" charset="-79"/>
                <a:cs typeface="Futura Medium" panose="020B0602020204020303" pitchFamily="34" charset="-79"/>
              </a:rPr>
              <a:t>Focused</a:t>
            </a:r>
          </a:p>
          <a:p>
            <a:pPr algn="ctr"/>
            <a:r>
              <a:rPr lang="en-US" sz="1600" dirty="0">
                <a:solidFill>
                  <a:schemeClr val="tx1">
                    <a:lumMod val="65000"/>
                    <a:lumOff val="35000"/>
                  </a:schemeClr>
                </a:solidFill>
                <a:latin typeface="Futura Medium" panose="020B0602020204020303" pitchFamily="34" charset="-79"/>
                <a:cs typeface="Futura Medium" panose="020B0602020204020303" pitchFamily="34" charset="-79"/>
              </a:rPr>
              <a:t>Strategy for</a:t>
            </a:r>
          </a:p>
          <a:p>
            <a:pPr algn="ctr"/>
            <a:r>
              <a:rPr lang="en-US" sz="1600" dirty="0">
                <a:solidFill>
                  <a:schemeClr val="tx1">
                    <a:lumMod val="65000"/>
                    <a:lumOff val="35000"/>
                  </a:schemeClr>
                </a:solidFill>
                <a:latin typeface="Futura Medium" panose="020B0602020204020303" pitchFamily="34" charset="-79"/>
                <a:cs typeface="Futura Medium" panose="020B0602020204020303" pitchFamily="34" charset="-79"/>
              </a:rPr>
              <a:t>Proficiency</a:t>
            </a:r>
          </a:p>
          <a:p>
            <a:pPr algn="ctr"/>
            <a:endParaRPr lang="en-US" dirty="0">
              <a:latin typeface="Futura Medium" panose="020B0602020204020303" pitchFamily="34" charset="-79"/>
              <a:cs typeface="Futura Medium" panose="020B0602020204020303" pitchFamily="34" charset="-79"/>
            </a:endParaRPr>
          </a:p>
        </p:txBody>
      </p:sp>
      <p:sp>
        <p:nvSpPr>
          <p:cNvPr id="17" name="TextBox 16">
            <a:extLst>
              <a:ext uri="{FF2B5EF4-FFF2-40B4-BE49-F238E27FC236}">
                <a16:creationId xmlns:a16="http://schemas.microsoft.com/office/drawing/2014/main" id="{7ECCC13D-5A37-4103-9872-7DBE6932BA79}"/>
              </a:ext>
            </a:extLst>
          </p:cNvPr>
          <p:cNvSpPr txBox="1"/>
          <p:nvPr/>
        </p:nvSpPr>
        <p:spPr>
          <a:xfrm>
            <a:off x="4498461" y="2757985"/>
            <a:ext cx="3778139" cy="1815882"/>
          </a:xfrm>
          <a:prstGeom prst="rect">
            <a:avLst/>
          </a:prstGeom>
          <a:noFill/>
        </p:spPr>
        <p:txBody>
          <a:bodyPr wrap="square" rtlCol="0">
            <a:spAutoFit/>
          </a:bodyPr>
          <a:lstStyle/>
          <a:p>
            <a:pPr algn="ctr"/>
            <a:r>
              <a:rPr lang="en-US" sz="3600" b="1" dirty="0">
                <a:solidFill>
                  <a:schemeClr val="accent4">
                    <a:lumMod val="20000"/>
                    <a:lumOff val="80000"/>
                  </a:schemeClr>
                </a:solidFill>
                <a:latin typeface="Futura Medium" panose="020B0602020204020303" pitchFamily="34" charset="-79"/>
                <a:cs typeface="Futura Medium" panose="020B0602020204020303" pitchFamily="34" charset="-79"/>
              </a:rPr>
              <a:t>INVESTMENT </a:t>
            </a:r>
          </a:p>
          <a:p>
            <a:pPr algn="ctr"/>
            <a:r>
              <a:rPr lang="en-US" sz="3600" b="1" dirty="0">
                <a:solidFill>
                  <a:schemeClr val="accent4">
                    <a:lumMod val="20000"/>
                    <a:lumOff val="80000"/>
                  </a:schemeClr>
                </a:solidFill>
                <a:latin typeface="Futura Medium" panose="020B0602020204020303" pitchFamily="34" charset="-79"/>
                <a:cs typeface="Futura Medium" panose="020B0602020204020303" pitchFamily="34" charset="-79"/>
              </a:rPr>
              <a:t>HIGHLIGHTS</a:t>
            </a:r>
          </a:p>
          <a:p>
            <a:pPr algn="ctr"/>
            <a:endParaRPr lang="en-US" sz="4000" dirty="0">
              <a:solidFill>
                <a:schemeClr val="accent4">
                  <a:lumMod val="20000"/>
                  <a:lumOff val="80000"/>
                </a:schemeClr>
              </a:solidFill>
              <a:latin typeface="Futura Medium" panose="020B0602020204020303" pitchFamily="34" charset="-79"/>
              <a:cs typeface="Futura Medium" panose="020B0602020204020303" pitchFamily="34" charset="-79"/>
            </a:endParaRPr>
          </a:p>
        </p:txBody>
      </p:sp>
      <p:sp>
        <p:nvSpPr>
          <p:cNvPr id="18" name="Title 1">
            <a:extLst>
              <a:ext uri="{FF2B5EF4-FFF2-40B4-BE49-F238E27FC236}">
                <a16:creationId xmlns:a16="http://schemas.microsoft.com/office/drawing/2014/main" id="{286E6A3F-4551-4C4A-B772-8C828F5F1622}"/>
              </a:ext>
            </a:extLst>
          </p:cNvPr>
          <p:cNvSpPr txBox="1">
            <a:spLocks/>
          </p:cNvSpPr>
          <p:nvPr/>
        </p:nvSpPr>
        <p:spPr>
          <a:xfrm>
            <a:off x="745864" y="12240"/>
            <a:ext cx="10515600" cy="9529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a:solidFill>
                  <a:schemeClr val="tx1"/>
                </a:solidFill>
                <a:latin typeface="Futura Medium" panose="020B0602020204020303" pitchFamily="34" charset="-79"/>
                <a:ea typeface="+mj-ea"/>
                <a:cs typeface="Futura Medium" panose="020B0602020204020303" pitchFamily="34" charset="-79"/>
              </a:defRPr>
            </a:lvl1pPr>
          </a:lstStyle>
          <a:p>
            <a:r>
              <a:rPr lang="en-US" dirty="0"/>
              <a:t>Why Invest in Eastside?</a:t>
            </a:r>
          </a:p>
        </p:txBody>
      </p:sp>
    </p:spTree>
    <p:extLst>
      <p:ext uri="{BB962C8B-B14F-4D97-AF65-F5344CB8AC3E}">
        <p14:creationId xmlns:p14="http://schemas.microsoft.com/office/powerpoint/2010/main" val="2831838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D1BE263-07EE-6940-87D8-59F5098CF823}"/>
              </a:ext>
            </a:extLst>
          </p:cNvPr>
          <p:cNvSpPr/>
          <p:nvPr/>
        </p:nvSpPr>
        <p:spPr>
          <a:xfrm>
            <a:off x="1903857" y="1880244"/>
            <a:ext cx="4192143" cy="3187680"/>
          </a:xfrm>
          <a:prstGeom prst="rect">
            <a:avLst/>
          </a:prstGeom>
          <a:solidFill>
            <a:schemeClr val="bg1">
              <a:lumMod val="95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Futura Medium" panose="020B0602020204020303" pitchFamily="34" charset="-79"/>
              <a:cs typeface="Futura Medium" panose="020B0602020204020303" pitchFamily="34" charset="-79"/>
            </a:endParaRPr>
          </a:p>
        </p:txBody>
      </p:sp>
      <p:sp>
        <p:nvSpPr>
          <p:cNvPr id="19" name="Rectangle 18">
            <a:extLst>
              <a:ext uri="{FF2B5EF4-FFF2-40B4-BE49-F238E27FC236}">
                <a16:creationId xmlns:a16="http://schemas.microsoft.com/office/drawing/2014/main" id="{DA01A4DF-5D12-D444-94C4-3EF1A41DEA79}"/>
              </a:ext>
            </a:extLst>
          </p:cNvPr>
          <p:cNvSpPr/>
          <p:nvPr/>
        </p:nvSpPr>
        <p:spPr>
          <a:xfrm>
            <a:off x="1464945" y="4906546"/>
            <a:ext cx="9361287" cy="7481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12D40F8-ACC1-274B-91F4-84E41D6B6D70}"/>
              </a:ext>
            </a:extLst>
          </p:cNvPr>
          <p:cNvSpPr/>
          <p:nvPr/>
        </p:nvSpPr>
        <p:spPr>
          <a:xfrm>
            <a:off x="6353937" y="1880244"/>
            <a:ext cx="4373118" cy="3187680"/>
          </a:xfrm>
          <a:prstGeom prst="rect">
            <a:avLst/>
          </a:prstGeom>
          <a:solidFill>
            <a:schemeClr val="bg1">
              <a:lumMod val="95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 name="Date Placeholder 2">
            <a:extLst>
              <a:ext uri="{FF2B5EF4-FFF2-40B4-BE49-F238E27FC236}">
                <a16:creationId xmlns:a16="http://schemas.microsoft.com/office/drawing/2014/main" id="{D5314F58-4CEB-6D42-B167-CE9EDFCE51F9}"/>
              </a:ext>
            </a:extLst>
          </p:cNvPr>
          <p:cNvSpPr>
            <a:spLocks noGrp="1"/>
          </p:cNvSpPr>
          <p:nvPr>
            <p:ph type="dt" sz="half" idx="10"/>
          </p:nvPr>
        </p:nvSpPr>
        <p:spPr/>
        <p:txBody>
          <a:bodyPr/>
          <a:lstStyle/>
          <a:p>
            <a:fld id="{53D4CE56-83A3-3048-84BF-F3D3C30ACDA0}" type="datetime2">
              <a:rPr lang="en-US" smtClean="0"/>
              <a:t>Wednesday, March 17, 2021</a:t>
            </a:fld>
            <a:endParaRPr lang="en-US" dirty="0"/>
          </a:p>
        </p:txBody>
      </p:sp>
      <p:sp>
        <p:nvSpPr>
          <p:cNvPr id="7" name="TextBox 6">
            <a:extLst>
              <a:ext uri="{FF2B5EF4-FFF2-40B4-BE49-F238E27FC236}">
                <a16:creationId xmlns:a16="http://schemas.microsoft.com/office/drawing/2014/main" id="{C71D05B5-5F0A-0D47-9E32-35C2B7565F1A}"/>
              </a:ext>
            </a:extLst>
          </p:cNvPr>
          <p:cNvSpPr txBox="1"/>
          <p:nvPr/>
        </p:nvSpPr>
        <p:spPr>
          <a:xfrm>
            <a:off x="3282424" y="2036940"/>
            <a:ext cx="1435008" cy="400110"/>
          </a:xfrm>
          <a:prstGeom prst="rect">
            <a:avLst/>
          </a:prstGeom>
          <a:noFill/>
        </p:spPr>
        <p:txBody>
          <a:bodyPr wrap="none" rtlCol="0">
            <a:spAutoFit/>
          </a:bodyPr>
          <a:lstStyle/>
          <a:p>
            <a:r>
              <a:rPr lang="en-US" sz="2000" b="1" dirty="0">
                <a:solidFill>
                  <a:schemeClr val="tx1">
                    <a:lumMod val="65000"/>
                    <a:lumOff val="35000"/>
                  </a:schemeClr>
                </a:solidFill>
                <a:latin typeface="Futura Medium" panose="020B0602020204020303" pitchFamily="34" charset="-79"/>
                <a:cs typeface="Futura Medium" panose="020B0602020204020303" pitchFamily="34" charset="-79"/>
              </a:rPr>
              <a:t>MISSION</a:t>
            </a:r>
          </a:p>
        </p:txBody>
      </p:sp>
      <p:sp>
        <p:nvSpPr>
          <p:cNvPr id="8" name="TextBox 7">
            <a:extLst>
              <a:ext uri="{FF2B5EF4-FFF2-40B4-BE49-F238E27FC236}">
                <a16:creationId xmlns:a16="http://schemas.microsoft.com/office/drawing/2014/main" id="{BDCC4A03-2858-2B48-A8BB-E24C45C7C875}"/>
              </a:ext>
            </a:extLst>
          </p:cNvPr>
          <p:cNvSpPr txBox="1"/>
          <p:nvPr/>
        </p:nvSpPr>
        <p:spPr>
          <a:xfrm>
            <a:off x="2203704" y="2535732"/>
            <a:ext cx="3892296" cy="1169551"/>
          </a:xfrm>
          <a:prstGeom prst="rect">
            <a:avLst/>
          </a:prstGeom>
          <a:noFill/>
        </p:spPr>
        <p:txBody>
          <a:bodyPr wrap="square" rtlCol="0">
            <a:spAutoFit/>
          </a:bodyPr>
          <a:lstStyle/>
          <a:p>
            <a:pPr>
              <a:spcAft>
                <a:spcPts val="600"/>
              </a:spcAft>
            </a:pPr>
            <a:r>
              <a:rPr lang="en-US" sz="1400" dirty="0">
                <a:solidFill>
                  <a:schemeClr val="tx1">
                    <a:lumMod val="65000"/>
                    <a:lumOff val="35000"/>
                  </a:schemeClr>
                </a:solidFill>
                <a:latin typeface="Futura Medium" panose="020B0602020204020303" pitchFamily="34" charset="-79"/>
                <a:cs typeface="Futura Medium" panose="020B0602020204020303" pitchFamily="34" charset="-79"/>
              </a:rPr>
              <a:t>We are a craft inspired spirits company focused on artisanal products, experiential brands and alcoholic beverage manufacturing excelling in branding, product innovation, barrel aging and supply chain</a:t>
            </a:r>
          </a:p>
        </p:txBody>
      </p:sp>
      <p:sp>
        <p:nvSpPr>
          <p:cNvPr id="10" name="TextBox 9">
            <a:extLst>
              <a:ext uri="{FF2B5EF4-FFF2-40B4-BE49-F238E27FC236}">
                <a16:creationId xmlns:a16="http://schemas.microsoft.com/office/drawing/2014/main" id="{F39E722C-A181-8B45-A4A5-6562E8E78B4D}"/>
              </a:ext>
            </a:extLst>
          </p:cNvPr>
          <p:cNvSpPr txBox="1"/>
          <p:nvPr/>
        </p:nvSpPr>
        <p:spPr>
          <a:xfrm>
            <a:off x="7936805" y="2004583"/>
            <a:ext cx="1207382" cy="400110"/>
          </a:xfrm>
          <a:prstGeom prst="rect">
            <a:avLst/>
          </a:prstGeom>
          <a:noFill/>
        </p:spPr>
        <p:txBody>
          <a:bodyPr wrap="none" rtlCol="0">
            <a:spAutoFit/>
          </a:bodyPr>
          <a:lstStyle/>
          <a:p>
            <a:r>
              <a:rPr lang="en-US" sz="2000" b="1" dirty="0">
                <a:solidFill>
                  <a:schemeClr val="tx1">
                    <a:lumMod val="65000"/>
                    <a:lumOff val="35000"/>
                  </a:schemeClr>
                </a:solidFill>
                <a:latin typeface="Futura Medium" panose="020B0602020204020303" pitchFamily="34" charset="-79"/>
                <a:cs typeface="Futura Medium" panose="020B0602020204020303" pitchFamily="34" charset="-79"/>
              </a:rPr>
              <a:t>VISION</a:t>
            </a:r>
          </a:p>
        </p:txBody>
      </p:sp>
      <p:sp>
        <p:nvSpPr>
          <p:cNvPr id="11" name="TextBox 10">
            <a:extLst>
              <a:ext uri="{FF2B5EF4-FFF2-40B4-BE49-F238E27FC236}">
                <a16:creationId xmlns:a16="http://schemas.microsoft.com/office/drawing/2014/main" id="{D9CD6422-B856-304F-8B3B-25A7D8A471CD}"/>
              </a:ext>
            </a:extLst>
          </p:cNvPr>
          <p:cNvSpPr txBox="1"/>
          <p:nvPr/>
        </p:nvSpPr>
        <p:spPr>
          <a:xfrm>
            <a:off x="6464604" y="2393583"/>
            <a:ext cx="3928872" cy="2554545"/>
          </a:xfrm>
          <a:prstGeom prst="rect">
            <a:avLst/>
          </a:prstGeom>
          <a:noFill/>
        </p:spPr>
        <p:txBody>
          <a:bodyPr wrap="square" rtlCol="0">
            <a:spAutoFit/>
          </a:bodyPr>
          <a:lstStyle/>
          <a:p>
            <a:pPr>
              <a:spcAft>
                <a:spcPts val="600"/>
              </a:spcAft>
            </a:pPr>
            <a:r>
              <a:rPr lang="en-US" sz="1400" dirty="0">
                <a:solidFill>
                  <a:schemeClr val="tx1">
                    <a:lumMod val="65000"/>
                    <a:lumOff val="35000"/>
                  </a:schemeClr>
                </a:solidFill>
                <a:latin typeface="Futura Medium" panose="020B0602020204020303" pitchFamily="34" charset="-79"/>
                <a:cs typeface="Futura Medium" panose="020B0602020204020303" pitchFamily="34" charset="-79"/>
              </a:rPr>
              <a:t>To move beyond conventional craft distillery constraints  </a:t>
            </a:r>
          </a:p>
          <a:p>
            <a:pPr>
              <a:spcAft>
                <a:spcPts val="600"/>
              </a:spcAft>
            </a:pPr>
            <a:r>
              <a:rPr lang="en-US" sz="1400" dirty="0">
                <a:solidFill>
                  <a:schemeClr val="tx1">
                    <a:lumMod val="65000"/>
                    <a:lumOff val="35000"/>
                  </a:schemeClr>
                </a:solidFill>
                <a:latin typeface="Futura Medium" panose="020B0602020204020303" pitchFamily="34" charset="-79"/>
                <a:cs typeface="Futura Medium" panose="020B0602020204020303" pitchFamily="34" charset="-79"/>
              </a:rPr>
              <a:t>To build a hybrid model of branding and manufacturing </a:t>
            </a:r>
          </a:p>
          <a:p>
            <a:pPr>
              <a:spcAft>
                <a:spcPts val="600"/>
              </a:spcAft>
            </a:pPr>
            <a:r>
              <a:rPr lang="en-US" sz="1400" dirty="0">
                <a:solidFill>
                  <a:schemeClr val="tx1">
                    <a:lumMod val="65000"/>
                    <a:lumOff val="35000"/>
                  </a:schemeClr>
                </a:solidFill>
                <a:latin typeface="Futura Medium" panose="020B0602020204020303" pitchFamily="34" charset="-79"/>
                <a:cs typeface="Futura Medium" panose="020B0602020204020303" pitchFamily="34" charset="-79"/>
              </a:rPr>
              <a:t>To have an  innovative approach to craft spirits with a national network </a:t>
            </a:r>
          </a:p>
          <a:p>
            <a:pPr>
              <a:spcAft>
                <a:spcPts val="600"/>
              </a:spcAft>
            </a:pPr>
            <a:r>
              <a:rPr lang="en-US" sz="1400" dirty="0">
                <a:solidFill>
                  <a:schemeClr val="tx1">
                    <a:lumMod val="65000"/>
                    <a:lumOff val="35000"/>
                  </a:schemeClr>
                </a:solidFill>
                <a:latin typeface="Futura Medium" panose="020B0602020204020303" pitchFamily="34" charset="-79"/>
                <a:cs typeface="Futura Medium" panose="020B0602020204020303" pitchFamily="34" charset="-79"/>
              </a:rPr>
              <a:t>To build premiere, premium craft spirits brands that are approachable and desirable  </a:t>
            </a:r>
          </a:p>
          <a:p>
            <a:pPr>
              <a:spcAft>
                <a:spcPts val="600"/>
              </a:spcAft>
            </a:pPr>
            <a:r>
              <a:rPr lang="en-US" sz="1400" dirty="0">
                <a:solidFill>
                  <a:schemeClr val="tx1">
                    <a:lumMod val="65000"/>
                    <a:lumOff val="35000"/>
                  </a:schemeClr>
                </a:solidFill>
                <a:latin typeface="Futura Medium" panose="020B0602020204020303" pitchFamily="34" charset="-79"/>
                <a:cs typeface="Futura Medium" panose="020B0602020204020303" pitchFamily="34" charset="-79"/>
              </a:rPr>
              <a:t>To excel at  authenticity, quality, taste and experience</a:t>
            </a:r>
          </a:p>
        </p:txBody>
      </p:sp>
      <p:sp>
        <p:nvSpPr>
          <p:cNvPr id="14" name="TextBox 13">
            <a:extLst>
              <a:ext uri="{FF2B5EF4-FFF2-40B4-BE49-F238E27FC236}">
                <a16:creationId xmlns:a16="http://schemas.microsoft.com/office/drawing/2014/main" id="{B3613B69-7F0F-9D46-9EE4-9EA55F2F70AF}"/>
              </a:ext>
            </a:extLst>
          </p:cNvPr>
          <p:cNvSpPr txBox="1"/>
          <p:nvPr/>
        </p:nvSpPr>
        <p:spPr>
          <a:xfrm>
            <a:off x="3047876" y="5225449"/>
            <a:ext cx="6450484" cy="369332"/>
          </a:xfrm>
          <a:prstGeom prst="rect">
            <a:avLst/>
          </a:prstGeom>
          <a:noFill/>
        </p:spPr>
        <p:txBody>
          <a:bodyPr wrap="none" rtlCol="0">
            <a:spAutoFit/>
          </a:bodyPr>
          <a:lstStyle/>
          <a:p>
            <a:r>
              <a:rPr lang="en-US" b="1" dirty="0">
                <a:solidFill>
                  <a:schemeClr val="tx1">
                    <a:lumMod val="65000"/>
                    <a:lumOff val="35000"/>
                  </a:schemeClr>
                </a:solidFill>
                <a:latin typeface="Futura Medium" panose="020B0602020204020303" pitchFamily="34" charset="-79"/>
                <a:cs typeface="Futura Medium" panose="020B0602020204020303" pitchFamily="34" charset="-79"/>
              </a:rPr>
              <a:t>VALUES -  </a:t>
            </a:r>
            <a:r>
              <a:rPr lang="en-US" sz="1600" b="1" dirty="0">
                <a:solidFill>
                  <a:schemeClr val="tx1">
                    <a:lumMod val="65000"/>
                    <a:lumOff val="35000"/>
                  </a:schemeClr>
                </a:solidFill>
                <a:latin typeface="Futura Medium" panose="020B0602020204020303" pitchFamily="34" charset="-79"/>
                <a:cs typeface="Futura Medium" panose="020B0602020204020303" pitchFamily="34" charset="-79"/>
              </a:rPr>
              <a:t>Craftsmanship | Teamwork | Integrity | Performance </a:t>
            </a:r>
          </a:p>
        </p:txBody>
      </p:sp>
      <p:sp>
        <p:nvSpPr>
          <p:cNvPr id="21" name="Title 1">
            <a:extLst>
              <a:ext uri="{FF2B5EF4-FFF2-40B4-BE49-F238E27FC236}">
                <a16:creationId xmlns:a16="http://schemas.microsoft.com/office/drawing/2014/main" id="{6EAC5D96-9841-2745-81C5-B6C40D9E43AB}"/>
              </a:ext>
            </a:extLst>
          </p:cNvPr>
          <p:cNvSpPr txBox="1">
            <a:spLocks/>
          </p:cNvSpPr>
          <p:nvPr/>
        </p:nvSpPr>
        <p:spPr>
          <a:xfrm>
            <a:off x="-801552" y="21539"/>
            <a:ext cx="7492425" cy="9529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a:solidFill>
                  <a:schemeClr val="tx1"/>
                </a:solidFill>
                <a:latin typeface="Futura Medium" panose="020B0602020204020303" pitchFamily="34" charset="-79"/>
                <a:ea typeface="+mj-ea"/>
                <a:cs typeface="Futura Medium" panose="020B0602020204020303" pitchFamily="34" charset="-79"/>
              </a:defRPr>
            </a:lvl1pPr>
          </a:lstStyle>
          <a:p>
            <a:pPr algn="ctr"/>
            <a:r>
              <a:rPr lang="en-US" dirty="0"/>
              <a:t>Eastside Mission | Vision | Values</a:t>
            </a:r>
          </a:p>
        </p:txBody>
      </p:sp>
      <p:sp>
        <p:nvSpPr>
          <p:cNvPr id="2" name="TextBox 1">
            <a:extLst>
              <a:ext uri="{FF2B5EF4-FFF2-40B4-BE49-F238E27FC236}">
                <a16:creationId xmlns:a16="http://schemas.microsoft.com/office/drawing/2014/main" id="{D5BA543C-BBAA-A54B-B9F1-7AD57FA1B034}"/>
              </a:ext>
            </a:extLst>
          </p:cNvPr>
          <p:cNvSpPr txBox="1"/>
          <p:nvPr/>
        </p:nvSpPr>
        <p:spPr>
          <a:xfrm>
            <a:off x="2255521" y="1325383"/>
            <a:ext cx="7501092" cy="369332"/>
          </a:xfrm>
          <a:prstGeom prst="rect">
            <a:avLst/>
          </a:prstGeom>
          <a:noFill/>
        </p:spPr>
        <p:txBody>
          <a:bodyPr wrap="none" rtlCol="0">
            <a:spAutoFit/>
          </a:bodyPr>
          <a:lstStyle/>
          <a:p>
            <a:r>
              <a:rPr lang="en-US" b="1" i="1" u="sng" dirty="0">
                <a:solidFill>
                  <a:schemeClr val="tx1">
                    <a:lumMod val="65000"/>
                    <a:lumOff val="35000"/>
                  </a:schemeClr>
                </a:solidFill>
                <a:latin typeface="Futura Medium" panose="020B0602020204020303" pitchFamily="34" charset="-79"/>
                <a:cs typeface="Futura Medium" panose="020B0602020204020303" pitchFamily="34" charset="-79"/>
              </a:rPr>
              <a:t>EASTSIDE DIFFERENTIATION</a:t>
            </a:r>
            <a:r>
              <a:rPr lang="en-US" b="1" i="1" dirty="0">
                <a:solidFill>
                  <a:schemeClr val="tx1">
                    <a:lumMod val="65000"/>
                    <a:lumOff val="35000"/>
                  </a:schemeClr>
                </a:solidFill>
                <a:latin typeface="Futura Medium" panose="020B0602020204020303" pitchFamily="34" charset="-79"/>
                <a:cs typeface="Futura Medium" panose="020B0602020204020303" pitchFamily="34" charset="-79"/>
              </a:rPr>
              <a:t>: Craft Inspired but not Craft Constrained</a:t>
            </a:r>
          </a:p>
        </p:txBody>
      </p:sp>
      <p:sp>
        <p:nvSpPr>
          <p:cNvPr id="15" name="Footer Placeholder 3">
            <a:extLst>
              <a:ext uri="{FF2B5EF4-FFF2-40B4-BE49-F238E27FC236}">
                <a16:creationId xmlns:a16="http://schemas.microsoft.com/office/drawing/2014/main" id="{FFDAA11E-68D3-7C4B-9CDD-53416125370A}"/>
              </a:ext>
            </a:extLst>
          </p:cNvPr>
          <p:cNvSpPr>
            <a:spLocks noGrp="1"/>
          </p:cNvSpPr>
          <p:nvPr>
            <p:ph type="ftr" sz="quarter" idx="11"/>
          </p:nvPr>
        </p:nvSpPr>
        <p:spPr>
          <a:xfrm>
            <a:off x="4038599" y="6356350"/>
            <a:ext cx="4230757" cy="365125"/>
          </a:xfrm>
        </p:spPr>
        <p:txBody>
          <a:bodyPr/>
          <a:lstStyle/>
          <a:p>
            <a:r>
              <a:rPr lang="en-US" dirty="0"/>
              <a:t>2021 Eastside Budget – Craft Inspired, but not Craft Constrained</a:t>
            </a:r>
          </a:p>
        </p:txBody>
      </p:sp>
    </p:spTree>
    <p:extLst>
      <p:ext uri="{BB962C8B-B14F-4D97-AF65-F5344CB8AC3E}">
        <p14:creationId xmlns:p14="http://schemas.microsoft.com/office/powerpoint/2010/main" val="2141819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FDFF71EE-5ABC-5E40-B4AE-9DC2B9CFB76C}"/>
              </a:ext>
            </a:extLst>
          </p:cNvPr>
          <p:cNvGraphicFramePr/>
          <p:nvPr>
            <p:extLst>
              <p:ext uri="{D42A27DB-BD31-4B8C-83A1-F6EECF244321}">
                <p14:modId xmlns:p14="http://schemas.microsoft.com/office/powerpoint/2010/main" val="2731765086"/>
              </p:ext>
            </p:extLst>
          </p:nvPr>
        </p:nvGraphicFramePr>
        <p:xfrm>
          <a:off x="4573496" y="1936124"/>
          <a:ext cx="6346295" cy="3720642"/>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ADB32830-95C1-5845-8F5E-DC80C9DF4869}"/>
              </a:ext>
            </a:extLst>
          </p:cNvPr>
          <p:cNvSpPr txBox="1">
            <a:spLocks/>
          </p:cNvSpPr>
          <p:nvPr/>
        </p:nvSpPr>
        <p:spPr>
          <a:xfrm>
            <a:off x="745864" y="12240"/>
            <a:ext cx="10515600" cy="9529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a:solidFill>
                  <a:schemeClr val="tx1"/>
                </a:solidFill>
                <a:latin typeface="Futura Medium" panose="020B0602020204020303" pitchFamily="34" charset="-79"/>
                <a:ea typeface="+mj-ea"/>
                <a:cs typeface="Futura Medium" panose="020B0602020204020303" pitchFamily="34" charset="-79"/>
              </a:defRPr>
            </a:lvl1pPr>
          </a:lstStyle>
          <a:p>
            <a:r>
              <a:rPr lang="en-US" dirty="0"/>
              <a:t>Spirits Growth and Craft Spirits Explosion</a:t>
            </a:r>
          </a:p>
        </p:txBody>
      </p:sp>
      <p:sp>
        <p:nvSpPr>
          <p:cNvPr id="6" name="TextBox 5">
            <a:extLst>
              <a:ext uri="{FF2B5EF4-FFF2-40B4-BE49-F238E27FC236}">
                <a16:creationId xmlns:a16="http://schemas.microsoft.com/office/drawing/2014/main" id="{D45859A2-9FF5-DC4B-936B-7FF1F984EC30}"/>
              </a:ext>
            </a:extLst>
          </p:cNvPr>
          <p:cNvSpPr txBox="1"/>
          <p:nvPr/>
        </p:nvSpPr>
        <p:spPr>
          <a:xfrm>
            <a:off x="4613252" y="1402722"/>
            <a:ext cx="6278578" cy="338554"/>
          </a:xfrm>
          <a:prstGeom prst="rect">
            <a:avLst/>
          </a:prstGeom>
          <a:noFill/>
        </p:spPr>
        <p:txBody>
          <a:bodyPr wrap="none" rtlCol="0">
            <a:spAutoFit/>
          </a:bodyPr>
          <a:lstStyle/>
          <a:p>
            <a:r>
              <a:rPr lang="en-US" sz="1600" dirty="0">
                <a:solidFill>
                  <a:schemeClr val="tx1">
                    <a:lumMod val="65000"/>
                    <a:lumOff val="35000"/>
                  </a:schemeClr>
                </a:solidFill>
                <a:latin typeface="Futura Medium" panose="020B0602020204020303" pitchFamily="34" charset="-79"/>
                <a:cs typeface="Futura Medium" panose="020B0602020204020303" pitchFamily="34" charset="-79"/>
              </a:rPr>
              <a:t>2020 to 2025 CAGR Total Spirits 6.02% and Craft Spirits 33.7%</a:t>
            </a:r>
          </a:p>
        </p:txBody>
      </p:sp>
      <p:sp>
        <p:nvSpPr>
          <p:cNvPr id="8" name="TextBox 7">
            <a:extLst>
              <a:ext uri="{FF2B5EF4-FFF2-40B4-BE49-F238E27FC236}">
                <a16:creationId xmlns:a16="http://schemas.microsoft.com/office/drawing/2014/main" id="{8F494CF7-FDBF-9A41-BCE3-9044BF0A524F}"/>
              </a:ext>
            </a:extLst>
          </p:cNvPr>
          <p:cNvSpPr txBox="1"/>
          <p:nvPr/>
        </p:nvSpPr>
        <p:spPr>
          <a:xfrm>
            <a:off x="1443507" y="3694286"/>
            <a:ext cx="2069797" cy="1323439"/>
          </a:xfrm>
          <a:prstGeom prst="rect">
            <a:avLst/>
          </a:prstGeom>
          <a:noFill/>
          <a:ln>
            <a:solidFill>
              <a:schemeClr val="tx1">
                <a:lumMod val="95000"/>
                <a:lumOff val="5000"/>
              </a:schemeClr>
            </a:solidFill>
          </a:ln>
        </p:spPr>
        <p:txBody>
          <a:bodyPr wrap="none" rtlCol="0">
            <a:spAutoFit/>
          </a:bodyPr>
          <a:lstStyle/>
          <a:p>
            <a:pPr algn="ctr"/>
            <a:r>
              <a:rPr lang="en-US" sz="1000" b="1" dirty="0">
                <a:solidFill>
                  <a:schemeClr val="tx1">
                    <a:lumMod val="65000"/>
                    <a:lumOff val="35000"/>
                  </a:schemeClr>
                </a:solidFill>
                <a:latin typeface="Futura Medium" panose="020B0602020204020303" pitchFamily="34" charset="-79"/>
                <a:cs typeface="Futura Medium" panose="020B0602020204020303" pitchFamily="34" charset="-79"/>
              </a:rPr>
              <a:t>Underlying Drivers of</a:t>
            </a:r>
            <a:br>
              <a:rPr lang="en-US" sz="1000" b="1" dirty="0">
                <a:solidFill>
                  <a:schemeClr val="tx1">
                    <a:lumMod val="65000"/>
                    <a:lumOff val="35000"/>
                  </a:schemeClr>
                </a:solidFill>
                <a:latin typeface="Futura Medium" panose="020B0602020204020303" pitchFamily="34" charset="-79"/>
                <a:cs typeface="Futura Medium" panose="020B0602020204020303" pitchFamily="34" charset="-79"/>
              </a:rPr>
            </a:br>
            <a:r>
              <a:rPr lang="en-US" sz="1000" b="1" dirty="0">
                <a:solidFill>
                  <a:schemeClr val="tx1">
                    <a:lumMod val="65000"/>
                    <a:lumOff val="35000"/>
                  </a:schemeClr>
                </a:solidFill>
                <a:latin typeface="Futura Medium" panose="020B0602020204020303" pitchFamily="34" charset="-79"/>
                <a:cs typeface="Futura Medium" panose="020B0602020204020303" pitchFamily="34" charset="-79"/>
              </a:rPr>
              <a:t>Craft Spirits</a:t>
            </a:r>
          </a:p>
          <a:p>
            <a:endParaRPr lang="en-US" sz="1000" dirty="0">
              <a:solidFill>
                <a:schemeClr val="tx1">
                  <a:lumMod val="65000"/>
                  <a:lumOff val="35000"/>
                </a:schemeClr>
              </a:solidFill>
              <a:latin typeface="Futura Medium" panose="020B0602020204020303" pitchFamily="34" charset="-79"/>
              <a:cs typeface="Futura Medium" panose="020B0602020204020303" pitchFamily="34" charset="-79"/>
            </a:endParaRPr>
          </a:p>
          <a:p>
            <a:pPr marL="285750" indent="-285750">
              <a:buFont typeface="Wingdings" pitchFamily="2" charset="2"/>
              <a:buChar char="Ø"/>
            </a:pPr>
            <a:r>
              <a:rPr lang="en-US" sz="1000" dirty="0">
                <a:solidFill>
                  <a:schemeClr val="tx1">
                    <a:lumMod val="65000"/>
                    <a:lumOff val="35000"/>
                  </a:schemeClr>
                </a:solidFill>
                <a:latin typeface="Futura Medium" panose="020B0602020204020303" pitchFamily="34" charset="-79"/>
                <a:cs typeface="Futura Medium" panose="020B0602020204020303" pitchFamily="34" charset="-79"/>
              </a:rPr>
              <a:t>Authenticity</a:t>
            </a:r>
          </a:p>
          <a:p>
            <a:pPr marL="285750" indent="-285750">
              <a:buFont typeface="Wingdings" pitchFamily="2" charset="2"/>
              <a:buChar char="Ø"/>
            </a:pPr>
            <a:r>
              <a:rPr lang="en-US" sz="1000" dirty="0">
                <a:solidFill>
                  <a:schemeClr val="tx1">
                    <a:lumMod val="65000"/>
                    <a:lumOff val="35000"/>
                  </a:schemeClr>
                </a:solidFill>
                <a:latin typeface="Futura Medium" panose="020B0602020204020303" pitchFamily="34" charset="-79"/>
                <a:cs typeface="Futura Medium" panose="020B0602020204020303" pitchFamily="34" charset="-79"/>
              </a:rPr>
              <a:t>Higher Quality</a:t>
            </a:r>
          </a:p>
          <a:p>
            <a:pPr marL="285750" indent="-285750">
              <a:buFont typeface="Wingdings" pitchFamily="2" charset="2"/>
              <a:buChar char="Ø"/>
            </a:pPr>
            <a:r>
              <a:rPr lang="en-US" sz="1000" dirty="0">
                <a:solidFill>
                  <a:schemeClr val="tx1">
                    <a:lumMod val="65000"/>
                    <a:lumOff val="35000"/>
                  </a:schemeClr>
                </a:solidFill>
                <a:latin typeface="Futura Medium" panose="020B0602020204020303" pitchFamily="34" charset="-79"/>
                <a:cs typeface="Futura Medium" panose="020B0602020204020303" pitchFamily="34" charset="-79"/>
              </a:rPr>
              <a:t>Farm to Flask</a:t>
            </a:r>
          </a:p>
          <a:p>
            <a:pPr marL="285750" indent="-285750">
              <a:buFont typeface="Wingdings" pitchFamily="2" charset="2"/>
              <a:buChar char="Ø"/>
            </a:pPr>
            <a:r>
              <a:rPr lang="en-US" sz="1000" dirty="0">
                <a:solidFill>
                  <a:schemeClr val="tx1">
                    <a:lumMod val="65000"/>
                    <a:lumOff val="35000"/>
                  </a:schemeClr>
                </a:solidFill>
                <a:latin typeface="Futura Medium" panose="020B0602020204020303" pitchFamily="34" charset="-79"/>
                <a:cs typeface="Futura Medium" panose="020B0602020204020303" pitchFamily="34" charset="-79"/>
              </a:rPr>
              <a:t>Craftmanship</a:t>
            </a:r>
          </a:p>
          <a:p>
            <a:pPr marL="285750" indent="-285750">
              <a:buFont typeface="Wingdings" pitchFamily="2" charset="2"/>
              <a:buChar char="Ø"/>
            </a:pPr>
            <a:r>
              <a:rPr lang="en-US" sz="1000" dirty="0">
                <a:solidFill>
                  <a:schemeClr val="tx1">
                    <a:lumMod val="65000"/>
                    <a:lumOff val="35000"/>
                  </a:schemeClr>
                </a:solidFill>
                <a:latin typeface="Futura Medium" panose="020B0602020204020303" pitchFamily="34" charset="-79"/>
                <a:cs typeface="Futura Medium" panose="020B0602020204020303" pitchFamily="34" charset="-79"/>
              </a:rPr>
              <a:t>New Products with Flavors</a:t>
            </a:r>
          </a:p>
        </p:txBody>
      </p:sp>
      <p:sp>
        <p:nvSpPr>
          <p:cNvPr id="10" name="TextBox 9">
            <a:extLst>
              <a:ext uri="{FF2B5EF4-FFF2-40B4-BE49-F238E27FC236}">
                <a16:creationId xmlns:a16="http://schemas.microsoft.com/office/drawing/2014/main" id="{14EDA466-4D1F-A74D-94BF-6F3E564921B2}"/>
              </a:ext>
            </a:extLst>
          </p:cNvPr>
          <p:cNvSpPr txBox="1"/>
          <p:nvPr/>
        </p:nvSpPr>
        <p:spPr>
          <a:xfrm>
            <a:off x="1418254" y="2072750"/>
            <a:ext cx="2059346" cy="1323439"/>
          </a:xfrm>
          <a:prstGeom prst="rect">
            <a:avLst/>
          </a:prstGeom>
          <a:noFill/>
          <a:ln>
            <a:solidFill>
              <a:schemeClr val="tx1">
                <a:lumMod val="95000"/>
                <a:lumOff val="5000"/>
              </a:schemeClr>
            </a:solidFill>
          </a:ln>
        </p:spPr>
        <p:txBody>
          <a:bodyPr wrap="none" rtlCol="0">
            <a:spAutoFit/>
          </a:bodyPr>
          <a:lstStyle/>
          <a:p>
            <a:pPr algn="ctr"/>
            <a:r>
              <a:rPr lang="en-US" sz="1000" b="1" dirty="0">
                <a:solidFill>
                  <a:schemeClr val="tx1">
                    <a:lumMod val="65000"/>
                    <a:lumOff val="35000"/>
                  </a:schemeClr>
                </a:solidFill>
                <a:latin typeface="Futura Medium" panose="020B0602020204020303" pitchFamily="34" charset="-79"/>
                <a:cs typeface="Futura Medium" panose="020B0602020204020303" pitchFamily="34" charset="-79"/>
              </a:rPr>
              <a:t>Underlying Drivers of</a:t>
            </a:r>
            <a:br>
              <a:rPr lang="en-US" sz="1000" b="1" dirty="0">
                <a:solidFill>
                  <a:schemeClr val="tx1">
                    <a:lumMod val="65000"/>
                    <a:lumOff val="35000"/>
                  </a:schemeClr>
                </a:solidFill>
                <a:latin typeface="Futura Medium" panose="020B0602020204020303" pitchFamily="34" charset="-79"/>
                <a:cs typeface="Futura Medium" panose="020B0602020204020303" pitchFamily="34" charset="-79"/>
              </a:rPr>
            </a:br>
            <a:r>
              <a:rPr lang="en-US" sz="1000" b="1" dirty="0">
                <a:solidFill>
                  <a:schemeClr val="tx1">
                    <a:lumMod val="65000"/>
                    <a:lumOff val="35000"/>
                  </a:schemeClr>
                </a:solidFill>
                <a:latin typeface="Futura Medium" panose="020B0602020204020303" pitchFamily="34" charset="-79"/>
                <a:cs typeface="Futura Medium" panose="020B0602020204020303" pitchFamily="34" charset="-79"/>
              </a:rPr>
              <a:t>US Spirits Category</a:t>
            </a:r>
          </a:p>
          <a:p>
            <a:endParaRPr lang="en-US" sz="1000" dirty="0">
              <a:solidFill>
                <a:schemeClr val="tx1">
                  <a:lumMod val="65000"/>
                  <a:lumOff val="35000"/>
                </a:schemeClr>
              </a:solidFill>
              <a:latin typeface="Futura Medium" panose="020B0602020204020303" pitchFamily="34" charset="-79"/>
              <a:cs typeface="Futura Medium" panose="020B0602020204020303" pitchFamily="34" charset="-79"/>
            </a:endParaRPr>
          </a:p>
          <a:p>
            <a:pPr marL="285750" indent="-285750">
              <a:buFont typeface="Wingdings" pitchFamily="2" charset="2"/>
              <a:buChar char="Ø"/>
            </a:pPr>
            <a:r>
              <a:rPr lang="en-US" sz="1000" dirty="0">
                <a:solidFill>
                  <a:schemeClr val="tx1">
                    <a:lumMod val="65000"/>
                    <a:lumOff val="35000"/>
                  </a:schemeClr>
                </a:solidFill>
                <a:latin typeface="Futura Medium" panose="020B0602020204020303" pitchFamily="34" charset="-79"/>
                <a:cs typeface="Futura Medium" panose="020B0602020204020303" pitchFamily="34" charset="-79"/>
              </a:rPr>
              <a:t>Shift from Beer &amp; Wine</a:t>
            </a:r>
          </a:p>
          <a:p>
            <a:pPr marL="285750" indent="-285750">
              <a:buFont typeface="Wingdings" pitchFamily="2" charset="2"/>
              <a:buChar char="Ø"/>
            </a:pPr>
            <a:r>
              <a:rPr lang="en-US" sz="1000" dirty="0">
                <a:solidFill>
                  <a:schemeClr val="tx1">
                    <a:lumMod val="65000"/>
                    <a:lumOff val="35000"/>
                  </a:schemeClr>
                </a:solidFill>
                <a:latin typeface="Futura Medium" panose="020B0602020204020303" pitchFamily="34" charset="-79"/>
                <a:cs typeface="Futura Medium" panose="020B0602020204020303" pitchFamily="34" charset="-79"/>
              </a:rPr>
              <a:t>Premiumization</a:t>
            </a:r>
          </a:p>
          <a:p>
            <a:pPr marL="285750" indent="-285750">
              <a:buFont typeface="Wingdings" pitchFamily="2" charset="2"/>
              <a:buChar char="Ø"/>
            </a:pPr>
            <a:r>
              <a:rPr lang="en-US" sz="1000" dirty="0">
                <a:solidFill>
                  <a:schemeClr val="tx1">
                    <a:lumMod val="65000"/>
                    <a:lumOff val="35000"/>
                  </a:schemeClr>
                </a:solidFill>
                <a:latin typeface="Futura Medium" panose="020B0602020204020303" pitchFamily="34" charset="-79"/>
                <a:cs typeface="Futura Medium" panose="020B0602020204020303" pitchFamily="34" charset="-79"/>
              </a:rPr>
              <a:t>New Products and RTD’s</a:t>
            </a:r>
          </a:p>
          <a:p>
            <a:pPr marL="285750" indent="-285750">
              <a:buFont typeface="Wingdings" pitchFamily="2" charset="2"/>
              <a:buChar char="Ø"/>
            </a:pPr>
            <a:r>
              <a:rPr lang="en-US" sz="1000" dirty="0">
                <a:solidFill>
                  <a:schemeClr val="tx1">
                    <a:lumMod val="65000"/>
                    <a:lumOff val="35000"/>
                  </a:schemeClr>
                </a:solidFill>
                <a:latin typeface="Futura Medium" panose="020B0602020204020303" pitchFamily="34" charset="-79"/>
                <a:cs typeface="Futura Medium" panose="020B0602020204020303" pitchFamily="34" charset="-79"/>
              </a:rPr>
              <a:t>Millennial Consumption</a:t>
            </a:r>
          </a:p>
          <a:p>
            <a:pPr marL="285750" indent="-285750">
              <a:buFont typeface="Wingdings" pitchFamily="2" charset="2"/>
              <a:buChar char="Ø"/>
            </a:pPr>
            <a:r>
              <a:rPr lang="en-US" sz="1000" dirty="0">
                <a:solidFill>
                  <a:schemeClr val="tx1">
                    <a:lumMod val="65000"/>
                    <a:lumOff val="35000"/>
                  </a:schemeClr>
                </a:solidFill>
                <a:latin typeface="Futura Medium" panose="020B0602020204020303" pitchFamily="34" charset="-79"/>
                <a:cs typeface="Futura Medium" panose="020B0602020204020303" pitchFamily="34" charset="-79"/>
              </a:rPr>
              <a:t>Whiskey, Tequila, Cognac</a:t>
            </a:r>
          </a:p>
        </p:txBody>
      </p:sp>
    </p:spTree>
    <p:extLst>
      <p:ext uri="{BB962C8B-B14F-4D97-AF65-F5344CB8AC3E}">
        <p14:creationId xmlns:p14="http://schemas.microsoft.com/office/powerpoint/2010/main" val="4008735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3D069-6393-C146-B160-A01A0AA4F605}"/>
              </a:ext>
            </a:extLst>
          </p:cNvPr>
          <p:cNvSpPr>
            <a:spLocks noGrp="1"/>
          </p:cNvSpPr>
          <p:nvPr>
            <p:ph type="title" idx="4294967295"/>
          </p:nvPr>
        </p:nvSpPr>
        <p:spPr>
          <a:xfrm>
            <a:off x="0" y="-32438"/>
            <a:ext cx="12192000" cy="952993"/>
          </a:xfrm>
          <a:prstGeom prst="rect">
            <a:avLst/>
          </a:prstGeom>
        </p:spPr>
        <p:txBody>
          <a:bodyPr/>
          <a:lstStyle/>
          <a:p>
            <a:pPr algn="ctr"/>
            <a:r>
              <a:rPr lang="en-US" dirty="0"/>
              <a:t>Top Craft Distilleries by States and CDI</a:t>
            </a:r>
          </a:p>
        </p:txBody>
      </p:sp>
      <p:pic>
        <p:nvPicPr>
          <p:cNvPr id="5" name="Picture 4">
            <a:extLst>
              <a:ext uri="{FF2B5EF4-FFF2-40B4-BE49-F238E27FC236}">
                <a16:creationId xmlns:a16="http://schemas.microsoft.com/office/drawing/2014/main" id="{4A753769-6FB4-BC46-A0FF-72E77828F9FB}"/>
              </a:ext>
            </a:extLst>
          </p:cNvPr>
          <p:cNvPicPr>
            <a:picLocks noChangeAspect="1"/>
          </p:cNvPicPr>
          <p:nvPr/>
        </p:nvPicPr>
        <p:blipFill>
          <a:blip r:embed="rId2"/>
          <a:stretch>
            <a:fillRect/>
          </a:stretch>
        </p:blipFill>
        <p:spPr>
          <a:xfrm>
            <a:off x="5039140" y="848230"/>
            <a:ext cx="6901070" cy="5331378"/>
          </a:xfrm>
          <a:prstGeom prst="rect">
            <a:avLst/>
          </a:prstGeom>
        </p:spPr>
      </p:pic>
      <p:sp>
        <p:nvSpPr>
          <p:cNvPr id="15" name="Rectangle 14">
            <a:extLst>
              <a:ext uri="{FF2B5EF4-FFF2-40B4-BE49-F238E27FC236}">
                <a16:creationId xmlns:a16="http://schemas.microsoft.com/office/drawing/2014/main" id="{5AB07E1B-473E-B447-80E0-083BBA0B57A6}"/>
              </a:ext>
            </a:extLst>
          </p:cNvPr>
          <p:cNvSpPr/>
          <p:nvPr/>
        </p:nvSpPr>
        <p:spPr>
          <a:xfrm>
            <a:off x="788503" y="5293333"/>
            <a:ext cx="3535017" cy="707886"/>
          </a:xfrm>
          <a:prstGeom prst="rect">
            <a:avLst/>
          </a:prstGeom>
        </p:spPr>
        <p:txBody>
          <a:bodyPr wrap="square">
            <a:spAutoFit/>
          </a:bodyPr>
          <a:lstStyle/>
          <a:p>
            <a:r>
              <a:rPr lang="en-US" sz="800" b="1" dirty="0">
                <a:solidFill>
                  <a:srgbClr val="333333"/>
                </a:solidFill>
                <a:latin typeface="Arial" panose="020B0604020202020204" pitchFamily="34" charset="0"/>
              </a:rPr>
              <a:t>Definition:</a:t>
            </a:r>
            <a:r>
              <a:rPr lang="en-US" sz="800" dirty="0">
                <a:solidFill>
                  <a:srgbClr val="333333"/>
                </a:solidFill>
                <a:latin typeface="Arial" panose="020B0604020202020204" pitchFamily="34" charset="0"/>
              </a:rPr>
              <a:t> "The </a:t>
            </a:r>
            <a:r>
              <a:rPr lang="en-US" sz="800" b="1" dirty="0">
                <a:solidFill>
                  <a:srgbClr val="333333"/>
                </a:solidFill>
                <a:latin typeface="Arial" panose="020B0604020202020204" pitchFamily="34" charset="0"/>
              </a:rPr>
              <a:t>CDI</a:t>
            </a:r>
            <a:r>
              <a:rPr lang="en-US" sz="800" dirty="0">
                <a:solidFill>
                  <a:srgbClr val="333333"/>
                </a:solidFill>
                <a:latin typeface="Arial" panose="020B0604020202020204" pitchFamily="34" charset="0"/>
              </a:rPr>
              <a:t> is a measure of the relative sales strength of a particular product category in a specific market area of the United States."</a:t>
            </a:r>
          </a:p>
          <a:p>
            <a:r>
              <a:rPr lang="en-US" sz="800" dirty="0">
                <a:solidFill>
                  <a:srgbClr val="333333"/>
                </a:solidFill>
                <a:latin typeface="Arial" panose="020B0604020202020204" pitchFamily="34" charset="0"/>
              </a:rPr>
              <a:t> The percent of product category A's total U.S. sales in market X is divided by the percent of total U.S. population in market X, then multiplied   by 100 to get the index number.</a:t>
            </a:r>
            <a:endParaRPr lang="en-US" sz="800" b="0" i="0" u="none" strike="noStrike" dirty="0">
              <a:solidFill>
                <a:srgbClr val="333333"/>
              </a:solidFill>
              <a:effectLst/>
              <a:latin typeface="Arial" panose="020B0604020202020204" pitchFamily="34" charset="0"/>
            </a:endParaRPr>
          </a:p>
        </p:txBody>
      </p:sp>
      <p:pic>
        <p:nvPicPr>
          <p:cNvPr id="3" name="Picture 2">
            <a:extLst>
              <a:ext uri="{FF2B5EF4-FFF2-40B4-BE49-F238E27FC236}">
                <a16:creationId xmlns:a16="http://schemas.microsoft.com/office/drawing/2014/main" id="{6E6DDA13-9E88-7C4C-95B8-FCCD850A688F}"/>
              </a:ext>
            </a:extLst>
          </p:cNvPr>
          <p:cNvPicPr>
            <a:picLocks noChangeAspect="1"/>
          </p:cNvPicPr>
          <p:nvPr/>
        </p:nvPicPr>
        <p:blipFill>
          <a:blip r:embed="rId3"/>
          <a:stretch>
            <a:fillRect/>
          </a:stretch>
        </p:blipFill>
        <p:spPr>
          <a:xfrm>
            <a:off x="1118017" y="1101245"/>
            <a:ext cx="2617239" cy="4084342"/>
          </a:xfrm>
          <a:prstGeom prst="rect">
            <a:avLst/>
          </a:prstGeom>
        </p:spPr>
      </p:pic>
      <p:sp>
        <p:nvSpPr>
          <p:cNvPr id="4" name="Date Placeholder 3">
            <a:extLst>
              <a:ext uri="{FF2B5EF4-FFF2-40B4-BE49-F238E27FC236}">
                <a16:creationId xmlns:a16="http://schemas.microsoft.com/office/drawing/2014/main" id="{F045B0BA-1D8B-6543-882A-D3F315224AE8}"/>
              </a:ext>
            </a:extLst>
          </p:cNvPr>
          <p:cNvSpPr>
            <a:spLocks noGrp="1"/>
          </p:cNvSpPr>
          <p:nvPr>
            <p:ph type="dt" sz="half" idx="10"/>
          </p:nvPr>
        </p:nvSpPr>
        <p:spPr/>
        <p:txBody>
          <a:bodyPr/>
          <a:lstStyle/>
          <a:p>
            <a:fld id="{A46DD9AC-ACF6-0D44-888D-7FC5AE3DDB38}" type="datetime2">
              <a:rPr lang="en-US" smtClean="0"/>
              <a:t>Wednesday, March 17, 2021</a:t>
            </a:fld>
            <a:endParaRPr lang="en-US" dirty="0"/>
          </a:p>
        </p:txBody>
      </p:sp>
      <p:sp>
        <p:nvSpPr>
          <p:cNvPr id="8" name="Footer Placeholder 3">
            <a:extLst>
              <a:ext uri="{FF2B5EF4-FFF2-40B4-BE49-F238E27FC236}">
                <a16:creationId xmlns:a16="http://schemas.microsoft.com/office/drawing/2014/main" id="{5AF7A829-5549-9241-B704-825638AFDC3B}"/>
              </a:ext>
            </a:extLst>
          </p:cNvPr>
          <p:cNvSpPr>
            <a:spLocks noGrp="1"/>
          </p:cNvSpPr>
          <p:nvPr>
            <p:ph type="ftr" sz="quarter" idx="11"/>
          </p:nvPr>
        </p:nvSpPr>
        <p:spPr>
          <a:xfrm>
            <a:off x="4038599" y="6356350"/>
            <a:ext cx="4230757" cy="365125"/>
          </a:xfrm>
        </p:spPr>
        <p:txBody>
          <a:bodyPr/>
          <a:lstStyle/>
          <a:p>
            <a:r>
              <a:rPr lang="en-US" dirty="0"/>
              <a:t>2021 Eastside Budget – Craft Inspired, but not Craft Constrained</a:t>
            </a:r>
          </a:p>
        </p:txBody>
      </p:sp>
    </p:spTree>
    <p:extLst>
      <p:ext uri="{BB962C8B-B14F-4D97-AF65-F5344CB8AC3E}">
        <p14:creationId xmlns:p14="http://schemas.microsoft.com/office/powerpoint/2010/main" val="2797460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3D069-6393-C146-B160-A01A0AA4F605}"/>
              </a:ext>
            </a:extLst>
          </p:cNvPr>
          <p:cNvSpPr>
            <a:spLocks noGrp="1"/>
          </p:cNvSpPr>
          <p:nvPr>
            <p:ph type="title" idx="4294967295"/>
          </p:nvPr>
        </p:nvSpPr>
        <p:spPr>
          <a:xfrm>
            <a:off x="0" y="-32438"/>
            <a:ext cx="12192000" cy="952993"/>
          </a:xfrm>
          <a:prstGeom prst="rect">
            <a:avLst/>
          </a:prstGeom>
        </p:spPr>
        <p:txBody>
          <a:bodyPr/>
          <a:lstStyle/>
          <a:p>
            <a:pPr algn="ctr"/>
            <a:r>
              <a:rPr lang="en-US" dirty="0"/>
              <a:t>Strategic Opportunity for Craft Spirits</a:t>
            </a:r>
          </a:p>
        </p:txBody>
      </p:sp>
      <p:pic>
        <p:nvPicPr>
          <p:cNvPr id="5" name="Picture 4">
            <a:extLst>
              <a:ext uri="{FF2B5EF4-FFF2-40B4-BE49-F238E27FC236}">
                <a16:creationId xmlns:a16="http://schemas.microsoft.com/office/drawing/2014/main" id="{4A753769-6FB4-BC46-A0FF-72E77828F9FB}"/>
              </a:ext>
            </a:extLst>
          </p:cNvPr>
          <p:cNvPicPr>
            <a:picLocks noChangeAspect="1"/>
          </p:cNvPicPr>
          <p:nvPr/>
        </p:nvPicPr>
        <p:blipFill>
          <a:blip r:embed="rId2"/>
          <a:stretch>
            <a:fillRect/>
          </a:stretch>
        </p:blipFill>
        <p:spPr>
          <a:xfrm>
            <a:off x="5039140" y="848230"/>
            <a:ext cx="6901070" cy="5331378"/>
          </a:xfrm>
          <a:prstGeom prst="rect">
            <a:avLst/>
          </a:prstGeom>
        </p:spPr>
      </p:pic>
      <p:sp>
        <p:nvSpPr>
          <p:cNvPr id="4" name="Date Placeholder 3">
            <a:extLst>
              <a:ext uri="{FF2B5EF4-FFF2-40B4-BE49-F238E27FC236}">
                <a16:creationId xmlns:a16="http://schemas.microsoft.com/office/drawing/2014/main" id="{F045B0BA-1D8B-6543-882A-D3F315224AE8}"/>
              </a:ext>
            </a:extLst>
          </p:cNvPr>
          <p:cNvSpPr>
            <a:spLocks noGrp="1"/>
          </p:cNvSpPr>
          <p:nvPr>
            <p:ph type="dt" sz="half" idx="10"/>
          </p:nvPr>
        </p:nvSpPr>
        <p:spPr/>
        <p:txBody>
          <a:bodyPr/>
          <a:lstStyle/>
          <a:p>
            <a:fld id="{A46DD9AC-ACF6-0D44-888D-7FC5AE3DDB38}" type="datetime2">
              <a:rPr lang="en-US" smtClean="0"/>
              <a:t>Wednesday, March 17, 2021</a:t>
            </a:fld>
            <a:endParaRPr lang="en-US" dirty="0"/>
          </a:p>
        </p:txBody>
      </p:sp>
      <p:sp>
        <p:nvSpPr>
          <p:cNvPr id="7" name="Oval 6">
            <a:extLst>
              <a:ext uri="{FF2B5EF4-FFF2-40B4-BE49-F238E27FC236}">
                <a16:creationId xmlns:a16="http://schemas.microsoft.com/office/drawing/2014/main" id="{C408E121-1C70-F647-9C3F-9B85F4C686B0}"/>
              </a:ext>
            </a:extLst>
          </p:cNvPr>
          <p:cNvSpPr/>
          <p:nvPr/>
        </p:nvSpPr>
        <p:spPr>
          <a:xfrm>
            <a:off x="5541264" y="848230"/>
            <a:ext cx="1389888" cy="3120266"/>
          </a:xfrm>
          <a:prstGeom prst="ellipse">
            <a:avLst/>
          </a:prstGeom>
          <a:solidFill>
            <a:srgbClr val="FF00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D25B57E-C029-204E-9C72-F2B670A0818E}"/>
              </a:ext>
            </a:extLst>
          </p:cNvPr>
          <p:cNvSpPr/>
          <p:nvPr/>
        </p:nvSpPr>
        <p:spPr>
          <a:xfrm>
            <a:off x="10198807" y="1600055"/>
            <a:ext cx="1204557" cy="1143146"/>
          </a:xfrm>
          <a:prstGeom prst="ellipse">
            <a:avLst/>
          </a:prstGeom>
          <a:solidFill>
            <a:srgbClr val="FF00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64F295A-A4EF-4042-AF24-AB3D74B64790}"/>
              </a:ext>
            </a:extLst>
          </p:cNvPr>
          <p:cNvSpPr/>
          <p:nvPr/>
        </p:nvSpPr>
        <p:spPr>
          <a:xfrm>
            <a:off x="7026205" y="2158725"/>
            <a:ext cx="2026355" cy="2559579"/>
          </a:xfrm>
          <a:prstGeom prst="ellipse">
            <a:avLst/>
          </a:prstGeom>
          <a:solidFill>
            <a:srgbClr val="FF00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224D105-7050-314E-BCEE-FC6607ABC803}"/>
              </a:ext>
            </a:extLst>
          </p:cNvPr>
          <p:cNvSpPr txBox="1"/>
          <p:nvPr/>
        </p:nvSpPr>
        <p:spPr>
          <a:xfrm>
            <a:off x="725725" y="1518756"/>
            <a:ext cx="3573351" cy="4093428"/>
          </a:xfrm>
          <a:prstGeom prst="rect">
            <a:avLst/>
          </a:prstGeom>
          <a:noFill/>
        </p:spPr>
        <p:txBody>
          <a:bodyPr wrap="none" rtlCol="0">
            <a:spAutoFit/>
          </a:bodyPr>
          <a:lstStyle/>
          <a:p>
            <a:r>
              <a:rPr lang="en-US" sz="1600" b="1" dirty="0">
                <a:solidFill>
                  <a:schemeClr val="tx1">
                    <a:lumMod val="65000"/>
                    <a:lumOff val="35000"/>
                  </a:schemeClr>
                </a:solidFill>
              </a:rPr>
              <a:t>STRATEGIC FOCUS: WEST </a:t>
            </a:r>
          </a:p>
          <a:p>
            <a:r>
              <a:rPr lang="en-US" sz="1600" dirty="0">
                <a:solidFill>
                  <a:schemeClr val="tx1">
                    <a:lumMod val="65000"/>
                    <a:lumOff val="35000"/>
                  </a:schemeClr>
                </a:solidFill>
              </a:rPr>
              <a:t>16% population and 21% craft distilleries</a:t>
            </a:r>
          </a:p>
          <a:p>
            <a:pPr marL="285750" indent="-285750">
              <a:buFont typeface="Arial" panose="020B0604020202020204" pitchFamily="34" charset="0"/>
              <a:buChar char="•"/>
            </a:pPr>
            <a:r>
              <a:rPr lang="en-US" sz="1600" dirty="0">
                <a:solidFill>
                  <a:schemeClr val="tx1">
                    <a:lumMod val="65000"/>
                    <a:lumOff val="35000"/>
                  </a:schemeClr>
                </a:solidFill>
              </a:rPr>
              <a:t>Washington State </a:t>
            </a:r>
          </a:p>
          <a:p>
            <a:pPr marL="285750" indent="-285750">
              <a:buFont typeface="Arial" panose="020B0604020202020204" pitchFamily="34" charset="0"/>
              <a:buChar char="•"/>
            </a:pPr>
            <a:r>
              <a:rPr lang="en-US" sz="1600" dirty="0">
                <a:solidFill>
                  <a:schemeClr val="tx1">
                    <a:lumMod val="65000"/>
                    <a:lumOff val="35000"/>
                  </a:schemeClr>
                </a:solidFill>
              </a:rPr>
              <a:t>Oregon</a:t>
            </a:r>
          </a:p>
          <a:p>
            <a:pPr marL="285750" indent="-285750">
              <a:buFont typeface="Arial" panose="020B0604020202020204" pitchFamily="34" charset="0"/>
              <a:buChar char="•"/>
            </a:pPr>
            <a:r>
              <a:rPr lang="en-US" sz="1600" dirty="0">
                <a:solidFill>
                  <a:schemeClr val="tx1">
                    <a:lumMod val="65000"/>
                    <a:lumOff val="35000"/>
                  </a:schemeClr>
                </a:solidFill>
              </a:rPr>
              <a:t>California</a:t>
            </a:r>
          </a:p>
          <a:p>
            <a:endParaRPr lang="en-US" sz="1600" dirty="0">
              <a:solidFill>
                <a:schemeClr val="tx1">
                  <a:lumMod val="65000"/>
                  <a:lumOff val="35000"/>
                </a:schemeClr>
              </a:solidFill>
            </a:endParaRPr>
          </a:p>
          <a:p>
            <a:r>
              <a:rPr lang="en-US" sz="1600" b="1" dirty="0">
                <a:solidFill>
                  <a:schemeClr val="tx1">
                    <a:lumMod val="65000"/>
                    <a:lumOff val="35000"/>
                  </a:schemeClr>
                </a:solidFill>
              </a:rPr>
              <a:t>STRATEGIC OPPORTUNITY: SOUTHWEST</a:t>
            </a:r>
          </a:p>
          <a:p>
            <a:r>
              <a:rPr lang="en-US" sz="1600" dirty="0">
                <a:solidFill>
                  <a:schemeClr val="tx1">
                    <a:lumMod val="65000"/>
                    <a:lumOff val="35000"/>
                  </a:schemeClr>
                </a:solidFill>
              </a:rPr>
              <a:t>10% US population 11% craft distilleries</a:t>
            </a:r>
          </a:p>
          <a:p>
            <a:pPr marL="285750" indent="-285750">
              <a:buFont typeface="Arial" panose="020B0604020202020204" pitchFamily="34" charset="0"/>
              <a:buChar char="•"/>
            </a:pPr>
            <a:r>
              <a:rPr lang="en-US" sz="1600" dirty="0">
                <a:solidFill>
                  <a:schemeClr val="tx1">
                    <a:lumMod val="65000"/>
                    <a:lumOff val="35000"/>
                  </a:schemeClr>
                </a:solidFill>
              </a:rPr>
              <a:t>Colorado</a:t>
            </a:r>
          </a:p>
          <a:p>
            <a:pPr marL="285750" indent="-285750">
              <a:buFont typeface="Arial" panose="020B0604020202020204" pitchFamily="34" charset="0"/>
              <a:buChar char="•"/>
            </a:pPr>
            <a:r>
              <a:rPr lang="en-US" sz="1600" dirty="0">
                <a:solidFill>
                  <a:schemeClr val="tx1">
                    <a:lumMod val="65000"/>
                    <a:lumOff val="35000"/>
                  </a:schemeClr>
                </a:solidFill>
              </a:rPr>
              <a:t>Texas</a:t>
            </a:r>
          </a:p>
          <a:p>
            <a:endParaRPr lang="en-US" dirty="0"/>
          </a:p>
          <a:p>
            <a:r>
              <a:rPr lang="en-US" sz="1600" b="1" dirty="0">
                <a:solidFill>
                  <a:schemeClr val="tx1">
                    <a:lumMod val="65000"/>
                    <a:lumOff val="35000"/>
                  </a:schemeClr>
                </a:solidFill>
              </a:rPr>
              <a:t>STRATEGIC OPPORTUNITY: NORTHEAST</a:t>
            </a:r>
          </a:p>
          <a:p>
            <a:r>
              <a:rPr lang="en-US" sz="1600" dirty="0">
                <a:solidFill>
                  <a:schemeClr val="tx1">
                    <a:lumMod val="65000"/>
                    <a:lumOff val="35000"/>
                  </a:schemeClr>
                </a:solidFill>
              </a:rPr>
              <a:t>10% US population 12% craft distilleries</a:t>
            </a:r>
          </a:p>
          <a:p>
            <a:pPr marL="285750" indent="-285750">
              <a:buFont typeface="Arial" panose="020B0604020202020204" pitchFamily="34" charset="0"/>
              <a:buChar char="•"/>
            </a:pPr>
            <a:r>
              <a:rPr lang="en-US" sz="1600" dirty="0">
                <a:solidFill>
                  <a:schemeClr val="tx1">
                    <a:lumMod val="65000"/>
                    <a:lumOff val="35000"/>
                  </a:schemeClr>
                </a:solidFill>
              </a:rPr>
              <a:t>New York</a:t>
            </a:r>
          </a:p>
          <a:p>
            <a:pPr marL="285750" indent="-285750">
              <a:buFont typeface="Arial" panose="020B0604020202020204" pitchFamily="34" charset="0"/>
              <a:buChar char="•"/>
            </a:pPr>
            <a:r>
              <a:rPr lang="en-US" sz="1600" dirty="0">
                <a:solidFill>
                  <a:schemeClr val="tx1">
                    <a:lumMod val="65000"/>
                    <a:lumOff val="35000"/>
                  </a:schemeClr>
                </a:solidFill>
              </a:rPr>
              <a:t>Pennsylvania</a:t>
            </a:r>
          </a:p>
          <a:p>
            <a:endParaRPr lang="en-US" dirty="0"/>
          </a:p>
        </p:txBody>
      </p:sp>
      <p:sp>
        <p:nvSpPr>
          <p:cNvPr id="11" name="Footer Placeholder 3">
            <a:extLst>
              <a:ext uri="{FF2B5EF4-FFF2-40B4-BE49-F238E27FC236}">
                <a16:creationId xmlns:a16="http://schemas.microsoft.com/office/drawing/2014/main" id="{3A766B1C-06DE-1749-B845-4FCE062355B4}"/>
              </a:ext>
            </a:extLst>
          </p:cNvPr>
          <p:cNvSpPr>
            <a:spLocks noGrp="1"/>
          </p:cNvSpPr>
          <p:nvPr>
            <p:ph type="ftr" sz="quarter" idx="11"/>
          </p:nvPr>
        </p:nvSpPr>
        <p:spPr>
          <a:xfrm>
            <a:off x="4038599" y="6356350"/>
            <a:ext cx="4230757" cy="365125"/>
          </a:xfrm>
        </p:spPr>
        <p:txBody>
          <a:bodyPr/>
          <a:lstStyle/>
          <a:p>
            <a:r>
              <a:rPr lang="en-US" dirty="0"/>
              <a:t>2021 Eastside Budget – Craft Inspired, but not Craft Constrained</a:t>
            </a:r>
          </a:p>
        </p:txBody>
      </p:sp>
    </p:spTree>
    <p:extLst>
      <p:ext uri="{BB962C8B-B14F-4D97-AF65-F5344CB8AC3E}">
        <p14:creationId xmlns:p14="http://schemas.microsoft.com/office/powerpoint/2010/main" val="1801396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557324-1DC4-BB4A-B071-36D45FBAF781}"/>
              </a:ext>
            </a:extLst>
          </p:cNvPr>
          <p:cNvPicPr>
            <a:picLocks noChangeAspect="1"/>
          </p:cNvPicPr>
          <p:nvPr/>
        </p:nvPicPr>
        <p:blipFill>
          <a:blip r:embed="rId2"/>
          <a:stretch>
            <a:fillRect/>
          </a:stretch>
        </p:blipFill>
        <p:spPr>
          <a:xfrm>
            <a:off x="3178569" y="3098008"/>
            <a:ext cx="4682570" cy="2649454"/>
          </a:xfrm>
          <a:prstGeom prst="rect">
            <a:avLst/>
          </a:prstGeom>
          <a:solidFill>
            <a:schemeClr val="accent4">
              <a:lumMod val="75000"/>
            </a:schemeClr>
          </a:solidFill>
        </p:spPr>
      </p:pic>
      <p:sp>
        <p:nvSpPr>
          <p:cNvPr id="3" name="Date Placeholder 2">
            <a:extLst>
              <a:ext uri="{FF2B5EF4-FFF2-40B4-BE49-F238E27FC236}">
                <a16:creationId xmlns:a16="http://schemas.microsoft.com/office/drawing/2014/main" id="{D5314F58-4CEB-6D42-B167-CE9EDFCE51F9}"/>
              </a:ext>
            </a:extLst>
          </p:cNvPr>
          <p:cNvSpPr>
            <a:spLocks noGrp="1"/>
          </p:cNvSpPr>
          <p:nvPr>
            <p:ph type="dt" sz="half" idx="10"/>
          </p:nvPr>
        </p:nvSpPr>
        <p:spPr/>
        <p:txBody>
          <a:bodyPr/>
          <a:lstStyle/>
          <a:p>
            <a:fld id="{53D4CE56-83A3-3048-84BF-F3D3C30ACDA0}" type="datetime2">
              <a:rPr lang="en-US" smtClean="0"/>
              <a:t>Wednesday, March 17, 2021</a:t>
            </a:fld>
            <a:endParaRPr lang="en-US" dirty="0"/>
          </a:p>
        </p:txBody>
      </p:sp>
      <p:grpSp>
        <p:nvGrpSpPr>
          <p:cNvPr id="5" name="Group 4">
            <a:extLst>
              <a:ext uri="{FF2B5EF4-FFF2-40B4-BE49-F238E27FC236}">
                <a16:creationId xmlns:a16="http://schemas.microsoft.com/office/drawing/2014/main" id="{B3CA38D0-C15A-A943-96C4-E3848DE5A9B9}"/>
              </a:ext>
            </a:extLst>
          </p:cNvPr>
          <p:cNvGrpSpPr/>
          <p:nvPr/>
        </p:nvGrpSpPr>
        <p:grpSpPr>
          <a:xfrm>
            <a:off x="7715365" y="3629346"/>
            <a:ext cx="3400325" cy="1503696"/>
            <a:chOff x="638274" y="852646"/>
            <a:chExt cx="3400325" cy="1503696"/>
          </a:xfrm>
        </p:grpSpPr>
        <p:sp>
          <p:nvSpPr>
            <p:cNvPr id="17" name="Rectangle 16">
              <a:extLst>
                <a:ext uri="{FF2B5EF4-FFF2-40B4-BE49-F238E27FC236}">
                  <a16:creationId xmlns:a16="http://schemas.microsoft.com/office/drawing/2014/main" id="{BD1BE263-07EE-6940-87D8-59F5098CF823}"/>
                </a:ext>
              </a:extLst>
            </p:cNvPr>
            <p:cNvSpPr/>
            <p:nvPr/>
          </p:nvSpPr>
          <p:spPr>
            <a:xfrm>
              <a:off x="638274" y="852646"/>
              <a:ext cx="3400325" cy="1503696"/>
            </a:xfrm>
            <a:prstGeom prst="rect">
              <a:avLst/>
            </a:prstGeom>
            <a:solidFill>
              <a:schemeClr val="accent4">
                <a:lumMod val="75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71D05B5-5F0A-0D47-9E32-35C2B7565F1A}"/>
                </a:ext>
              </a:extLst>
            </p:cNvPr>
            <p:cNvSpPr txBox="1"/>
            <p:nvPr/>
          </p:nvSpPr>
          <p:spPr>
            <a:xfrm>
              <a:off x="742589" y="967068"/>
              <a:ext cx="3133102" cy="584775"/>
            </a:xfrm>
            <a:prstGeom prst="rect">
              <a:avLst/>
            </a:prstGeom>
            <a:noFill/>
          </p:spPr>
          <p:txBody>
            <a:bodyPr wrap="none" rtlCol="0">
              <a:spAutoFit/>
            </a:bodyPr>
            <a:lstStyle/>
            <a:p>
              <a:pPr algn="ctr"/>
              <a:r>
                <a:rPr lang="en-US" sz="1600" b="1" dirty="0">
                  <a:solidFill>
                    <a:schemeClr val="bg1"/>
                  </a:solidFill>
                  <a:latin typeface="Futura Medium" panose="020B0602020204020303" pitchFamily="34" charset="-79"/>
                  <a:cs typeface="Futura Medium" panose="020B0602020204020303" pitchFamily="34" charset="-79"/>
                </a:rPr>
                <a:t>Growing “share-of-throat”</a:t>
              </a:r>
            </a:p>
            <a:p>
              <a:pPr algn="ctr"/>
              <a:r>
                <a:rPr lang="en-US" sz="1600" b="1" dirty="0">
                  <a:solidFill>
                    <a:schemeClr val="bg1"/>
                  </a:solidFill>
                  <a:latin typeface="Futura Medium" panose="020B0602020204020303" pitchFamily="34" charset="-79"/>
                  <a:cs typeface="Futura Medium" panose="020B0602020204020303" pitchFamily="34" charset="-79"/>
                </a:rPr>
                <a:t>of Spirits V Beer</a:t>
              </a:r>
            </a:p>
          </p:txBody>
        </p:sp>
        <p:sp>
          <p:nvSpPr>
            <p:cNvPr id="8" name="TextBox 7">
              <a:extLst>
                <a:ext uri="{FF2B5EF4-FFF2-40B4-BE49-F238E27FC236}">
                  <a16:creationId xmlns:a16="http://schemas.microsoft.com/office/drawing/2014/main" id="{BDCC4A03-2858-2B48-A8BB-E24C45C7C875}"/>
                </a:ext>
              </a:extLst>
            </p:cNvPr>
            <p:cNvSpPr txBox="1"/>
            <p:nvPr/>
          </p:nvSpPr>
          <p:spPr>
            <a:xfrm>
              <a:off x="687921" y="1467214"/>
              <a:ext cx="3350678" cy="830997"/>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chemeClr val="bg1"/>
                  </a:solidFill>
                  <a:latin typeface="Futura Medium" panose="020B0602020204020303" pitchFamily="34" charset="-79"/>
                  <a:cs typeface="Futura Medium" panose="020B0602020204020303" pitchFamily="34" charset="-79"/>
                </a:rPr>
                <a:t>Consumption skewing younger</a:t>
              </a:r>
            </a:p>
            <a:p>
              <a:pPr marL="285750" indent="-285750">
                <a:buFont typeface="Arial" panose="020B0604020202020204" pitchFamily="34" charset="0"/>
                <a:buChar char="•"/>
              </a:pPr>
              <a:r>
                <a:rPr lang="en-US" sz="1200" dirty="0">
                  <a:solidFill>
                    <a:schemeClr val="bg1"/>
                  </a:solidFill>
                  <a:latin typeface="Futura Medium" panose="020B0602020204020303" pitchFamily="34" charset="-79"/>
                  <a:cs typeface="Futura Medium" panose="020B0602020204020303" pitchFamily="34" charset="-79"/>
                </a:rPr>
                <a:t>Interest in new &amp; different flavors</a:t>
              </a:r>
            </a:p>
            <a:p>
              <a:pPr marL="285750" indent="-285750">
                <a:buFont typeface="Arial" panose="020B0604020202020204" pitchFamily="34" charset="0"/>
                <a:buChar char="•"/>
              </a:pPr>
              <a:r>
                <a:rPr lang="en-US" sz="1200" dirty="0">
                  <a:solidFill>
                    <a:schemeClr val="bg1"/>
                  </a:solidFill>
                  <a:latin typeface="Futura Medium" panose="020B0602020204020303" pitchFamily="34" charset="-79"/>
                  <a:cs typeface="Futura Medium" panose="020B0602020204020303" pitchFamily="34" charset="-79"/>
                </a:rPr>
                <a:t>Shift in usage occasion </a:t>
              </a:r>
            </a:p>
            <a:p>
              <a:pPr marL="285750" indent="-285750">
                <a:buFont typeface="Arial" panose="020B0604020202020204" pitchFamily="34" charset="0"/>
                <a:buChar char="•"/>
              </a:pPr>
              <a:r>
                <a:rPr lang="en-US" sz="1200" dirty="0">
                  <a:solidFill>
                    <a:schemeClr val="bg1"/>
                  </a:solidFill>
                  <a:latin typeface="Futura Medium" panose="020B0602020204020303" pitchFamily="34" charset="-79"/>
                  <a:cs typeface="Futura Medium" panose="020B0602020204020303" pitchFamily="34" charset="-79"/>
                </a:rPr>
                <a:t>Shift in perception – quality &amp; premium</a:t>
              </a:r>
            </a:p>
          </p:txBody>
        </p:sp>
      </p:grpSp>
      <p:sp>
        <p:nvSpPr>
          <p:cNvPr id="21" name="Title 1">
            <a:extLst>
              <a:ext uri="{FF2B5EF4-FFF2-40B4-BE49-F238E27FC236}">
                <a16:creationId xmlns:a16="http://schemas.microsoft.com/office/drawing/2014/main" id="{6EAC5D96-9841-2745-81C5-B6C40D9E43AB}"/>
              </a:ext>
            </a:extLst>
          </p:cNvPr>
          <p:cNvSpPr txBox="1">
            <a:spLocks/>
          </p:cNvSpPr>
          <p:nvPr/>
        </p:nvSpPr>
        <p:spPr>
          <a:xfrm>
            <a:off x="0" y="12240"/>
            <a:ext cx="12192000" cy="9529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a:solidFill>
                  <a:schemeClr val="tx1"/>
                </a:solidFill>
                <a:latin typeface="Futura Medium" panose="020B0602020204020303" pitchFamily="34" charset="-79"/>
                <a:ea typeface="+mj-ea"/>
                <a:cs typeface="Futura Medium" panose="020B0602020204020303" pitchFamily="34" charset="-79"/>
              </a:defRPr>
            </a:lvl1pPr>
          </a:lstStyle>
          <a:p>
            <a:pPr algn="ctr"/>
            <a:r>
              <a:rPr lang="en-US" dirty="0">
                <a:solidFill>
                  <a:schemeClr val="tx1">
                    <a:lumMod val="65000"/>
                    <a:lumOff val="35000"/>
                  </a:schemeClr>
                </a:solidFill>
              </a:rPr>
              <a:t>Underlying Drivers of Craft Spirits</a:t>
            </a:r>
          </a:p>
        </p:txBody>
      </p:sp>
      <p:grpSp>
        <p:nvGrpSpPr>
          <p:cNvPr id="2" name="Group 1">
            <a:extLst>
              <a:ext uri="{FF2B5EF4-FFF2-40B4-BE49-F238E27FC236}">
                <a16:creationId xmlns:a16="http://schemas.microsoft.com/office/drawing/2014/main" id="{BC026FA6-0D4C-9344-B045-DE3EB2515D2A}"/>
              </a:ext>
            </a:extLst>
          </p:cNvPr>
          <p:cNvGrpSpPr/>
          <p:nvPr/>
        </p:nvGrpSpPr>
        <p:grpSpPr>
          <a:xfrm>
            <a:off x="5519854" y="1465379"/>
            <a:ext cx="3400325" cy="1378442"/>
            <a:chOff x="671406" y="2462784"/>
            <a:chExt cx="3400325" cy="1378442"/>
          </a:xfrm>
        </p:grpSpPr>
        <p:sp>
          <p:nvSpPr>
            <p:cNvPr id="15" name="Rectangle 14">
              <a:extLst>
                <a:ext uri="{FF2B5EF4-FFF2-40B4-BE49-F238E27FC236}">
                  <a16:creationId xmlns:a16="http://schemas.microsoft.com/office/drawing/2014/main" id="{51F3B8A1-EA73-AC47-AB50-2AFC49F181F8}"/>
                </a:ext>
              </a:extLst>
            </p:cNvPr>
            <p:cNvSpPr/>
            <p:nvPr/>
          </p:nvSpPr>
          <p:spPr>
            <a:xfrm>
              <a:off x="671406" y="2462784"/>
              <a:ext cx="3400325" cy="1286133"/>
            </a:xfrm>
            <a:prstGeom prst="rect">
              <a:avLst/>
            </a:prstGeom>
            <a:solidFill>
              <a:schemeClr val="accent4">
                <a:lumMod val="75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6C922112-0490-DF4F-B36F-E5EAFCCC023C}"/>
                </a:ext>
              </a:extLst>
            </p:cNvPr>
            <p:cNvSpPr txBox="1"/>
            <p:nvPr/>
          </p:nvSpPr>
          <p:spPr>
            <a:xfrm>
              <a:off x="1105779" y="2577206"/>
              <a:ext cx="2472985" cy="338554"/>
            </a:xfrm>
            <a:prstGeom prst="rect">
              <a:avLst/>
            </a:prstGeom>
            <a:noFill/>
          </p:spPr>
          <p:txBody>
            <a:bodyPr wrap="none" rtlCol="0">
              <a:spAutoFit/>
            </a:bodyPr>
            <a:lstStyle/>
            <a:p>
              <a:pPr algn="ctr"/>
              <a:r>
                <a:rPr lang="en-US" sz="1600" b="1" dirty="0">
                  <a:solidFill>
                    <a:schemeClr val="bg1"/>
                  </a:solidFill>
                  <a:latin typeface="Futura Medium" panose="020B0602020204020303" pitchFamily="34" charset="-79"/>
                  <a:cs typeface="Futura Medium" panose="020B0602020204020303" pitchFamily="34" charset="-79"/>
                </a:rPr>
                <a:t>Cocktail Renaissance</a:t>
              </a:r>
            </a:p>
          </p:txBody>
        </p:sp>
        <p:sp>
          <p:nvSpPr>
            <p:cNvPr id="20" name="TextBox 19">
              <a:extLst>
                <a:ext uri="{FF2B5EF4-FFF2-40B4-BE49-F238E27FC236}">
                  <a16:creationId xmlns:a16="http://schemas.microsoft.com/office/drawing/2014/main" id="{2821A5FF-E9AE-5243-B127-7163A7F17912}"/>
                </a:ext>
              </a:extLst>
            </p:cNvPr>
            <p:cNvSpPr txBox="1"/>
            <p:nvPr/>
          </p:nvSpPr>
          <p:spPr>
            <a:xfrm>
              <a:off x="694549" y="2825563"/>
              <a:ext cx="3350678" cy="1015663"/>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chemeClr val="bg1"/>
                  </a:solidFill>
                  <a:latin typeface="Futura Medium" panose="020B0602020204020303" pitchFamily="34" charset="-79"/>
                  <a:cs typeface="Futura Medium" panose="020B0602020204020303" pitchFamily="34" charset="-79"/>
                </a:rPr>
                <a:t>Led by millennials</a:t>
              </a:r>
            </a:p>
            <a:p>
              <a:pPr marL="285750" indent="-285750">
                <a:buFont typeface="Arial" panose="020B0604020202020204" pitchFamily="34" charset="0"/>
                <a:buChar char="•"/>
              </a:pPr>
              <a:r>
                <a:rPr lang="en-US" sz="1200" dirty="0">
                  <a:solidFill>
                    <a:schemeClr val="bg1"/>
                  </a:solidFill>
                  <a:latin typeface="Futura Medium" panose="020B0602020204020303" pitchFamily="34" charset="-79"/>
                  <a:cs typeface="Futura Medium" panose="020B0602020204020303" pitchFamily="34" charset="-79"/>
                </a:rPr>
                <a:t>Flavorful inspiration</a:t>
              </a:r>
            </a:p>
            <a:p>
              <a:pPr marL="285750" indent="-285750">
                <a:buFont typeface="Arial" panose="020B0604020202020204" pitchFamily="34" charset="0"/>
                <a:buChar char="•"/>
              </a:pPr>
              <a:r>
                <a:rPr lang="en-US" sz="1200" dirty="0">
                  <a:solidFill>
                    <a:schemeClr val="bg1"/>
                  </a:solidFill>
                  <a:latin typeface="Futura Medium" panose="020B0602020204020303" pitchFamily="34" charset="-79"/>
                  <a:cs typeface="Futura Medium" panose="020B0602020204020303" pitchFamily="34" charset="-79"/>
                </a:rPr>
                <a:t>Mirroring artisanal food</a:t>
              </a:r>
            </a:p>
            <a:p>
              <a:pPr marL="285750" indent="-285750">
                <a:buFont typeface="Arial" panose="020B0604020202020204" pitchFamily="34" charset="0"/>
                <a:buChar char="•"/>
              </a:pPr>
              <a:r>
                <a:rPr lang="en-US" sz="1200" dirty="0">
                  <a:solidFill>
                    <a:schemeClr val="bg1"/>
                  </a:solidFill>
                  <a:latin typeface="Futura Medium" panose="020B0602020204020303" pitchFamily="34" charset="-79"/>
                  <a:cs typeface="Futura Medium" panose="020B0602020204020303" pitchFamily="34" charset="-79"/>
                </a:rPr>
                <a:t>Coastal Focus</a:t>
              </a:r>
            </a:p>
            <a:p>
              <a:pPr marL="285750" indent="-285750">
                <a:buFont typeface="Arial" panose="020B0604020202020204" pitchFamily="34" charset="0"/>
                <a:buChar char="•"/>
              </a:pPr>
              <a:endParaRPr lang="en-US" sz="1200" dirty="0">
                <a:solidFill>
                  <a:schemeClr val="bg1"/>
                </a:solidFill>
                <a:latin typeface="Futura Medium" panose="020B0602020204020303" pitchFamily="34" charset="-79"/>
                <a:cs typeface="Futura Medium" panose="020B0602020204020303" pitchFamily="34" charset="-79"/>
              </a:endParaRPr>
            </a:p>
          </p:txBody>
        </p:sp>
      </p:grpSp>
      <p:grpSp>
        <p:nvGrpSpPr>
          <p:cNvPr id="9" name="Group 8">
            <a:extLst>
              <a:ext uri="{FF2B5EF4-FFF2-40B4-BE49-F238E27FC236}">
                <a16:creationId xmlns:a16="http://schemas.microsoft.com/office/drawing/2014/main" id="{38C1E610-2CC0-CF41-8C97-64CE4DC1A2DC}"/>
              </a:ext>
            </a:extLst>
          </p:cNvPr>
          <p:cNvGrpSpPr/>
          <p:nvPr/>
        </p:nvGrpSpPr>
        <p:grpSpPr>
          <a:xfrm>
            <a:off x="596955" y="2099702"/>
            <a:ext cx="3400325" cy="2281492"/>
            <a:chOff x="671406" y="3867517"/>
            <a:chExt cx="3400325" cy="2281492"/>
          </a:xfrm>
        </p:grpSpPr>
        <p:sp>
          <p:nvSpPr>
            <p:cNvPr id="14" name="TextBox 13">
              <a:extLst>
                <a:ext uri="{FF2B5EF4-FFF2-40B4-BE49-F238E27FC236}">
                  <a16:creationId xmlns:a16="http://schemas.microsoft.com/office/drawing/2014/main" id="{B3613B69-7F0F-9D46-9EE4-9EA55F2F70AF}"/>
                </a:ext>
              </a:extLst>
            </p:cNvPr>
            <p:cNvSpPr txBox="1"/>
            <p:nvPr/>
          </p:nvSpPr>
          <p:spPr>
            <a:xfrm>
              <a:off x="1613105" y="4624397"/>
              <a:ext cx="1357744" cy="369332"/>
            </a:xfrm>
            <a:prstGeom prst="rect">
              <a:avLst/>
            </a:prstGeom>
            <a:noFill/>
          </p:spPr>
          <p:txBody>
            <a:bodyPr wrap="none" rtlCol="0">
              <a:spAutoFit/>
            </a:bodyPr>
            <a:lstStyle/>
            <a:p>
              <a:r>
                <a:rPr lang="en-US" b="1" dirty="0">
                  <a:solidFill>
                    <a:schemeClr val="bg1"/>
                  </a:solidFill>
                  <a:latin typeface="Futura Medium" panose="020B0602020204020303" pitchFamily="34" charset="-79"/>
                  <a:cs typeface="Futura Medium" panose="020B0602020204020303" pitchFamily="34" charset="-79"/>
                </a:rPr>
                <a:t>VALUES - </a:t>
              </a:r>
            </a:p>
          </p:txBody>
        </p:sp>
        <p:sp>
          <p:nvSpPr>
            <p:cNvPr id="22" name="Rectangle 21">
              <a:extLst>
                <a:ext uri="{FF2B5EF4-FFF2-40B4-BE49-F238E27FC236}">
                  <a16:creationId xmlns:a16="http://schemas.microsoft.com/office/drawing/2014/main" id="{3E559586-6D22-7742-94E0-D44732162B4E}"/>
                </a:ext>
              </a:extLst>
            </p:cNvPr>
            <p:cNvSpPr/>
            <p:nvPr/>
          </p:nvSpPr>
          <p:spPr>
            <a:xfrm>
              <a:off x="671406" y="3867517"/>
              <a:ext cx="3400325" cy="2281492"/>
            </a:xfrm>
            <a:prstGeom prst="rect">
              <a:avLst/>
            </a:prstGeom>
            <a:solidFill>
              <a:schemeClr val="accent4">
                <a:lumMod val="75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06A6F6CF-BED9-A24E-99E1-3F0B9A142F26}"/>
                </a:ext>
              </a:extLst>
            </p:cNvPr>
            <p:cNvSpPr txBox="1"/>
            <p:nvPr/>
          </p:nvSpPr>
          <p:spPr>
            <a:xfrm>
              <a:off x="738278" y="3981940"/>
              <a:ext cx="3207993" cy="584775"/>
            </a:xfrm>
            <a:prstGeom prst="rect">
              <a:avLst/>
            </a:prstGeom>
            <a:noFill/>
          </p:spPr>
          <p:txBody>
            <a:bodyPr wrap="none" rtlCol="0">
              <a:spAutoFit/>
            </a:bodyPr>
            <a:lstStyle/>
            <a:p>
              <a:pPr algn="ctr"/>
              <a:r>
                <a:rPr lang="en-US" sz="1600" b="1" dirty="0">
                  <a:solidFill>
                    <a:schemeClr val="bg1"/>
                  </a:solidFill>
                  <a:latin typeface="Futura Medium" panose="020B0602020204020303" pitchFamily="34" charset="-79"/>
                  <a:cs typeface="Futura Medium" panose="020B0602020204020303" pitchFamily="34" charset="-79"/>
                </a:rPr>
                <a:t>Intensifying “farm-to-flask”</a:t>
              </a:r>
            </a:p>
            <a:p>
              <a:pPr algn="ctr"/>
              <a:r>
                <a:rPr lang="en-US" sz="1600" b="1" dirty="0">
                  <a:solidFill>
                    <a:schemeClr val="bg1"/>
                  </a:solidFill>
                  <a:latin typeface="Futura Medium" panose="020B0602020204020303" pitchFamily="34" charset="-79"/>
                  <a:cs typeface="Futura Medium" panose="020B0602020204020303" pitchFamily="34" charset="-79"/>
                </a:rPr>
                <a:t>Movement</a:t>
              </a:r>
            </a:p>
          </p:txBody>
        </p:sp>
        <p:sp>
          <p:nvSpPr>
            <p:cNvPr id="24" name="TextBox 23">
              <a:extLst>
                <a:ext uri="{FF2B5EF4-FFF2-40B4-BE49-F238E27FC236}">
                  <a16:creationId xmlns:a16="http://schemas.microsoft.com/office/drawing/2014/main" id="{ED7BF34E-D28F-DD4B-8A4A-BFDB2CB2E367}"/>
                </a:ext>
              </a:extLst>
            </p:cNvPr>
            <p:cNvSpPr txBox="1"/>
            <p:nvPr/>
          </p:nvSpPr>
          <p:spPr>
            <a:xfrm>
              <a:off x="721053" y="4482086"/>
              <a:ext cx="3350678" cy="1384995"/>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chemeClr val="bg1"/>
                  </a:solidFill>
                  <a:latin typeface="Futura Medium" panose="020B0602020204020303" pitchFamily="34" charset="-79"/>
                  <a:cs typeface="Futura Medium" panose="020B0602020204020303" pitchFamily="34" charset="-79"/>
                </a:rPr>
                <a:t>Seeking authentic products</a:t>
              </a:r>
            </a:p>
            <a:p>
              <a:pPr marL="285750" indent="-285750">
                <a:buFont typeface="Arial" panose="020B0604020202020204" pitchFamily="34" charset="0"/>
                <a:buChar char="•"/>
              </a:pPr>
              <a:r>
                <a:rPr lang="en-US" sz="1200" dirty="0">
                  <a:solidFill>
                    <a:schemeClr val="bg1"/>
                  </a:solidFill>
                  <a:latin typeface="Futura Medium" panose="020B0602020204020303" pitchFamily="34" charset="-79"/>
                  <a:cs typeface="Futura Medium" panose="020B0602020204020303" pitchFamily="34" charset="-79"/>
                </a:rPr>
                <a:t>Artisanal attraction</a:t>
              </a:r>
            </a:p>
            <a:p>
              <a:pPr marL="285750" indent="-285750">
                <a:buFont typeface="Arial" panose="020B0604020202020204" pitchFamily="34" charset="0"/>
                <a:buChar char="•"/>
              </a:pPr>
              <a:r>
                <a:rPr lang="en-US" sz="1200" dirty="0">
                  <a:solidFill>
                    <a:schemeClr val="bg1"/>
                  </a:solidFill>
                  <a:latin typeface="Futura Medium" panose="020B0602020204020303" pitchFamily="34" charset="-79"/>
                  <a:cs typeface="Futura Medium" panose="020B0602020204020303" pitchFamily="34" charset="-79"/>
                </a:rPr>
                <a:t>Better ingredients &amp; higher quality</a:t>
              </a:r>
            </a:p>
            <a:p>
              <a:pPr marL="285750" indent="-285750">
                <a:buFont typeface="Arial" panose="020B0604020202020204" pitchFamily="34" charset="0"/>
                <a:buChar char="•"/>
              </a:pPr>
              <a:r>
                <a:rPr lang="en-US" sz="1200" dirty="0">
                  <a:solidFill>
                    <a:schemeClr val="bg1"/>
                  </a:solidFill>
                  <a:latin typeface="Futura Medium" panose="020B0602020204020303" pitchFamily="34" charset="-79"/>
                  <a:cs typeface="Futura Medium" panose="020B0602020204020303" pitchFamily="34" charset="-79"/>
                </a:rPr>
                <a:t>Authentic production process</a:t>
              </a:r>
            </a:p>
            <a:p>
              <a:pPr marL="285750" indent="-285750">
                <a:buFont typeface="Arial" panose="020B0604020202020204" pitchFamily="34" charset="0"/>
                <a:buChar char="•"/>
              </a:pPr>
              <a:r>
                <a:rPr lang="en-US" sz="1200" dirty="0">
                  <a:solidFill>
                    <a:schemeClr val="bg1"/>
                  </a:solidFill>
                  <a:latin typeface="Futura Medium" panose="020B0602020204020303" pitchFamily="34" charset="-79"/>
                  <a:cs typeface="Futura Medium" panose="020B0602020204020303" pitchFamily="34" charset="-79"/>
                </a:rPr>
                <a:t>Better taste experience</a:t>
              </a:r>
            </a:p>
            <a:p>
              <a:pPr marL="285750" indent="-285750">
                <a:buFont typeface="Arial" panose="020B0604020202020204" pitchFamily="34" charset="0"/>
                <a:buChar char="•"/>
              </a:pPr>
              <a:r>
                <a:rPr lang="en-US" sz="1200" dirty="0">
                  <a:solidFill>
                    <a:schemeClr val="bg1"/>
                  </a:solidFill>
                  <a:latin typeface="Futura Medium" panose="020B0602020204020303" pitchFamily="34" charset="-79"/>
                  <a:cs typeface="Futura Medium" panose="020B0602020204020303" pitchFamily="34" charset="-79"/>
                </a:rPr>
                <a:t>Local experience &amp; personal interaction</a:t>
              </a:r>
            </a:p>
            <a:p>
              <a:pPr marL="285750" indent="-285750">
                <a:buFont typeface="Arial" panose="020B0604020202020204" pitchFamily="34" charset="0"/>
                <a:buChar char="•"/>
              </a:pPr>
              <a:r>
                <a:rPr lang="en-US" sz="1200" dirty="0">
                  <a:solidFill>
                    <a:schemeClr val="bg1"/>
                  </a:solidFill>
                  <a:latin typeface="Futura Medium" panose="020B0602020204020303" pitchFamily="34" charset="-79"/>
                  <a:cs typeface="Futura Medium" panose="020B0602020204020303" pitchFamily="34" charset="-79"/>
                </a:rPr>
                <a:t>71% purchase based on company ethics</a:t>
              </a:r>
            </a:p>
          </p:txBody>
        </p:sp>
      </p:grpSp>
      <p:sp>
        <p:nvSpPr>
          <p:cNvPr id="19" name="Footer Placeholder 3">
            <a:extLst>
              <a:ext uri="{FF2B5EF4-FFF2-40B4-BE49-F238E27FC236}">
                <a16:creationId xmlns:a16="http://schemas.microsoft.com/office/drawing/2014/main" id="{D55E076F-8246-6E43-9103-F32F67B40E3C}"/>
              </a:ext>
            </a:extLst>
          </p:cNvPr>
          <p:cNvSpPr>
            <a:spLocks noGrp="1"/>
          </p:cNvSpPr>
          <p:nvPr>
            <p:ph type="ftr" sz="quarter" idx="11"/>
          </p:nvPr>
        </p:nvSpPr>
        <p:spPr>
          <a:xfrm>
            <a:off x="4038599" y="6356350"/>
            <a:ext cx="4230757" cy="365125"/>
          </a:xfrm>
        </p:spPr>
        <p:txBody>
          <a:bodyPr/>
          <a:lstStyle/>
          <a:p>
            <a:r>
              <a:rPr lang="en-US" dirty="0"/>
              <a:t>2021 Eastside Budget – Craft Inspired, but not Craft Constrained</a:t>
            </a:r>
          </a:p>
        </p:txBody>
      </p:sp>
    </p:spTree>
    <p:extLst>
      <p:ext uri="{BB962C8B-B14F-4D97-AF65-F5344CB8AC3E}">
        <p14:creationId xmlns:p14="http://schemas.microsoft.com/office/powerpoint/2010/main" val="3187158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AAE82-B8B1-8D40-BA4E-9159E8BBD39D}"/>
              </a:ext>
            </a:extLst>
          </p:cNvPr>
          <p:cNvSpPr>
            <a:spLocks noGrp="1"/>
          </p:cNvSpPr>
          <p:nvPr>
            <p:ph type="dt" sz="half" idx="10"/>
          </p:nvPr>
        </p:nvSpPr>
        <p:spPr/>
        <p:txBody>
          <a:bodyPr/>
          <a:lstStyle/>
          <a:p>
            <a:fld id="{53D4CE56-83A3-3048-84BF-F3D3C30ACDA0}" type="datetime2">
              <a:rPr lang="en-US" smtClean="0"/>
              <a:t>Wednesday, March 17, 2021</a:t>
            </a:fld>
            <a:endParaRPr lang="en-US" dirty="0"/>
          </a:p>
        </p:txBody>
      </p:sp>
      <p:sp>
        <p:nvSpPr>
          <p:cNvPr id="6" name="Oval 5">
            <a:extLst>
              <a:ext uri="{FF2B5EF4-FFF2-40B4-BE49-F238E27FC236}">
                <a16:creationId xmlns:a16="http://schemas.microsoft.com/office/drawing/2014/main" id="{3E72A865-033C-DB4D-B1B4-116046D5F543}"/>
              </a:ext>
            </a:extLst>
          </p:cNvPr>
          <p:cNvSpPr/>
          <p:nvPr/>
        </p:nvSpPr>
        <p:spPr>
          <a:xfrm>
            <a:off x="1423021" y="1664208"/>
            <a:ext cx="3639312" cy="3401568"/>
          </a:xfrm>
          <a:prstGeom prst="ellipse">
            <a:avLst/>
          </a:prstGeom>
          <a:solidFill>
            <a:schemeClr val="accent4">
              <a:lumMod val="75000"/>
              <a:alpha val="5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Futura Medium" panose="020B0602020204020303" pitchFamily="34" charset="-79"/>
                <a:cs typeface="Futura Medium" panose="020B0602020204020303" pitchFamily="34" charset="-79"/>
              </a:rPr>
              <a:t>FIX</a:t>
            </a:r>
          </a:p>
          <a:p>
            <a:pPr algn="ctr"/>
            <a:r>
              <a:rPr lang="en-US" sz="1600" dirty="0">
                <a:latin typeface="Futura Medium" panose="020B0602020204020303" pitchFamily="34" charset="-79"/>
                <a:cs typeface="Futura Medium" panose="020B0602020204020303" pitchFamily="34" charset="-79"/>
              </a:rPr>
              <a:t>Controls</a:t>
            </a:r>
          </a:p>
          <a:p>
            <a:pPr algn="ctr"/>
            <a:r>
              <a:rPr lang="en-US" sz="1600" dirty="0">
                <a:latin typeface="Futura Medium" panose="020B0602020204020303" pitchFamily="34" charset="-79"/>
                <a:cs typeface="Futura Medium" panose="020B0602020204020303" pitchFamily="34" charset="-79"/>
              </a:rPr>
              <a:t>Margins</a:t>
            </a:r>
          </a:p>
          <a:p>
            <a:pPr algn="ctr"/>
            <a:r>
              <a:rPr lang="en-US" sz="1600" dirty="0">
                <a:latin typeface="Futura Medium" panose="020B0602020204020303" pitchFamily="34" charset="-79"/>
                <a:cs typeface="Futura Medium" panose="020B0602020204020303" pitchFamily="34" charset="-79"/>
              </a:rPr>
              <a:t>Working Capital</a:t>
            </a:r>
          </a:p>
          <a:p>
            <a:pPr algn="ctr"/>
            <a:r>
              <a:rPr lang="en-US" sz="1600" dirty="0">
                <a:latin typeface="Futura Medium" panose="020B0602020204020303" pitchFamily="34" charset="-79"/>
                <a:cs typeface="Futura Medium" panose="020B0602020204020303" pitchFamily="34" charset="-79"/>
              </a:rPr>
              <a:t>Balance Sheet</a:t>
            </a:r>
          </a:p>
          <a:p>
            <a:pPr algn="ctr"/>
            <a:r>
              <a:rPr lang="en-US" sz="1600" dirty="0">
                <a:latin typeface="Futura Medium" panose="020B0602020204020303" pitchFamily="34" charset="-79"/>
                <a:cs typeface="Futura Medium" panose="020B0602020204020303" pitchFamily="34" charset="-79"/>
              </a:rPr>
              <a:t>Cash Flow</a:t>
            </a:r>
          </a:p>
        </p:txBody>
      </p:sp>
      <p:sp>
        <p:nvSpPr>
          <p:cNvPr id="8" name="Oval 7">
            <a:extLst>
              <a:ext uri="{FF2B5EF4-FFF2-40B4-BE49-F238E27FC236}">
                <a16:creationId xmlns:a16="http://schemas.microsoft.com/office/drawing/2014/main" id="{23C025A9-B9FA-474A-B0D1-2FBF6526A44D}"/>
              </a:ext>
            </a:extLst>
          </p:cNvPr>
          <p:cNvSpPr/>
          <p:nvPr/>
        </p:nvSpPr>
        <p:spPr>
          <a:xfrm>
            <a:off x="4322064" y="1670304"/>
            <a:ext cx="3639312" cy="3401568"/>
          </a:xfrm>
          <a:prstGeom prst="ellipse">
            <a:avLst/>
          </a:prstGeom>
          <a:solidFill>
            <a:schemeClr val="accent4">
              <a:lumMod val="75000"/>
              <a:alpha val="5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latin typeface="Futura Medium" panose="020B0602020204020303" pitchFamily="34" charset="-79"/>
              <a:cs typeface="Futura Medium" panose="020B0602020204020303" pitchFamily="34" charset="-79"/>
            </a:endParaRPr>
          </a:p>
          <a:p>
            <a:pPr algn="ctr"/>
            <a:r>
              <a:rPr lang="en-US" sz="2000" b="1" dirty="0">
                <a:latin typeface="Futura Medium" panose="020B0602020204020303" pitchFamily="34" charset="-79"/>
                <a:cs typeface="Futura Medium" panose="020B0602020204020303" pitchFamily="34" charset="-79"/>
              </a:rPr>
              <a:t>BUILD</a:t>
            </a:r>
          </a:p>
          <a:p>
            <a:pPr algn="ctr"/>
            <a:r>
              <a:rPr lang="en-US" sz="1600" dirty="0">
                <a:latin typeface="Futura Medium" panose="020B0602020204020303" pitchFamily="34" charset="-79"/>
                <a:cs typeface="Futura Medium" panose="020B0602020204020303" pitchFamily="34" charset="-79"/>
              </a:rPr>
              <a:t>Board</a:t>
            </a:r>
          </a:p>
          <a:p>
            <a:pPr algn="ctr"/>
            <a:r>
              <a:rPr lang="en-US" sz="1600" dirty="0">
                <a:latin typeface="Futura Medium" panose="020B0602020204020303" pitchFamily="34" charset="-79"/>
                <a:cs typeface="Futura Medium" panose="020B0602020204020303" pitchFamily="34" charset="-79"/>
              </a:rPr>
              <a:t>Management</a:t>
            </a:r>
          </a:p>
          <a:p>
            <a:pPr algn="ctr"/>
            <a:r>
              <a:rPr lang="en-US" sz="1600" dirty="0">
                <a:latin typeface="Futura Medium" panose="020B0602020204020303" pitchFamily="34" charset="-79"/>
                <a:cs typeface="Futura Medium" panose="020B0602020204020303" pitchFamily="34" charset="-79"/>
              </a:rPr>
              <a:t>Platform</a:t>
            </a:r>
          </a:p>
          <a:p>
            <a:pPr algn="ctr"/>
            <a:r>
              <a:rPr lang="en-US" sz="1600" dirty="0">
                <a:latin typeface="Futura Medium" panose="020B0602020204020303" pitchFamily="34" charset="-79"/>
                <a:cs typeface="Futura Medium" panose="020B0602020204020303" pitchFamily="34" charset="-79"/>
              </a:rPr>
              <a:t>Budget</a:t>
            </a:r>
          </a:p>
          <a:p>
            <a:pPr algn="ctr"/>
            <a:r>
              <a:rPr lang="en-US" sz="1600" dirty="0">
                <a:latin typeface="Futura Medium" panose="020B0602020204020303" pitchFamily="34" charset="-79"/>
                <a:cs typeface="Futura Medium" panose="020B0602020204020303" pitchFamily="34" charset="-79"/>
              </a:rPr>
              <a:t>3-year Plan</a:t>
            </a:r>
          </a:p>
          <a:p>
            <a:pPr algn="ctr"/>
            <a:r>
              <a:rPr lang="en-US" sz="1600" dirty="0">
                <a:latin typeface="Futura Medium" panose="020B0602020204020303" pitchFamily="34" charset="-79"/>
                <a:cs typeface="Futura Medium" panose="020B0602020204020303" pitchFamily="34" charset="-79"/>
              </a:rPr>
              <a:t>Brands/Products</a:t>
            </a:r>
          </a:p>
          <a:p>
            <a:pPr algn="ctr"/>
            <a:r>
              <a:rPr lang="en-US" sz="1600" dirty="0">
                <a:latin typeface="Futura Medium" panose="020B0602020204020303" pitchFamily="34" charset="-79"/>
                <a:cs typeface="Futura Medium" panose="020B0602020204020303" pitchFamily="34" charset="-79"/>
              </a:rPr>
              <a:t>Strategy &amp; Structure</a:t>
            </a:r>
          </a:p>
          <a:p>
            <a:pPr algn="ctr"/>
            <a:r>
              <a:rPr lang="en-US" sz="1600" dirty="0">
                <a:latin typeface="Futura Medium" panose="020B0602020204020303" pitchFamily="34" charset="-79"/>
                <a:cs typeface="Futura Medium" panose="020B0602020204020303" pitchFamily="34" charset="-79"/>
              </a:rPr>
              <a:t>Investment Capital</a:t>
            </a:r>
          </a:p>
          <a:p>
            <a:pPr algn="ctr"/>
            <a:endParaRPr lang="en-US" dirty="0">
              <a:latin typeface="Futura Medium" panose="020B0602020204020303" pitchFamily="34" charset="-79"/>
              <a:cs typeface="Futura Medium" panose="020B0602020204020303" pitchFamily="34" charset="-79"/>
            </a:endParaRPr>
          </a:p>
          <a:p>
            <a:pPr algn="ctr"/>
            <a:endParaRPr lang="en-US" dirty="0">
              <a:latin typeface="Futura Medium" panose="020B0602020204020303" pitchFamily="34" charset="-79"/>
              <a:cs typeface="Futura Medium" panose="020B0602020204020303" pitchFamily="34" charset="-79"/>
            </a:endParaRPr>
          </a:p>
        </p:txBody>
      </p:sp>
      <p:sp>
        <p:nvSpPr>
          <p:cNvPr id="9" name="Oval 8">
            <a:extLst>
              <a:ext uri="{FF2B5EF4-FFF2-40B4-BE49-F238E27FC236}">
                <a16:creationId xmlns:a16="http://schemas.microsoft.com/office/drawing/2014/main" id="{FC68C6BE-1381-D148-8C43-36078F116DD0}"/>
              </a:ext>
            </a:extLst>
          </p:cNvPr>
          <p:cNvSpPr/>
          <p:nvPr/>
        </p:nvSpPr>
        <p:spPr>
          <a:xfrm>
            <a:off x="7249999" y="1676400"/>
            <a:ext cx="3639312" cy="3401568"/>
          </a:xfrm>
          <a:prstGeom prst="ellipse">
            <a:avLst/>
          </a:prstGeom>
          <a:solidFill>
            <a:schemeClr val="accent4">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Futura Medium" panose="020B0602020204020303" pitchFamily="34" charset="-79"/>
                <a:cs typeface="Futura Medium" panose="020B0602020204020303" pitchFamily="34" charset="-79"/>
              </a:rPr>
              <a:t>GROW</a:t>
            </a:r>
          </a:p>
          <a:p>
            <a:pPr algn="ctr"/>
            <a:r>
              <a:rPr lang="en-US" sz="1600" dirty="0">
                <a:latin typeface="Futura Medium" panose="020B0602020204020303" pitchFamily="34" charset="-79"/>
                <a:cs typeface="Futura Medium" panose="020B0602020204020303" pitchFamily="34" charset="-79"/>
              </a:rPr>
              <a:t>Brands</a:t>
            </a:r>
          </a:p>
          <a:p>
            <a:pPr algn="ctr"/>
            <a:r>
              <a:rPr lang="en-US" sz="1600" dirty="0">
                <a:latin typeface="Futura Medium" panose="020B0602020204020303" pitchFamily="34" charset="-79"/>
                <a:cs typeface="Futura Medium" panose="020B0602020204020303" pitchFamily="34" charset="-79"/>
              </a:rPr>
              <a:t>Margins</a:t>
            </a:r>
          </a:p>
          <a:p>
            <a:pPr algn="ctr"/>
            <a:r>
              <a:rPr lang="en-US" sz="1600" dirty="0">
                <a:latin typeface="Futura Medium" panose="020B0602020204020303" pitchFamily="34" charset="-79"/>
                <a:cs typeface="Futura Medium" panose="020B0602020204020303" pitchFamily="34" charset="-79"/>
              </a:rPr>
              <a:t>Distribution</a:t>
            </a:r>
          </a:p>
          <a:p>
            <a:pPr algn="ctr"/>
            <a:r>
              <a:rPr lang="en-US" sz="1600" dirty="0">
                <a:latin typeface="Futura Medium" panose="020B0602020204020303" pitchFamily="34" charset="-79"/>
                <a:cs typeface="Futura Medium" panose="020B0602020204020303" pitchFamily="34" charset="-79"/>
              </a:rPr>
              <a:t>Free Cash Flow</a:t>
            </a:r>
          </a:p>
          <a:p>
            <a:pPr algn="ctr"/>
            <a:r>
              <a:rPr lang="en-US" sz="1600" dirty="0">
                <a:latin typeface="Futura Medium" panose="020B0602020204020303" pitchFamily="34" charset="-79"/>
                <a:cs typeface="Futura Medium" panose="020B0602020204020303" pitchFamily="34" charset="-79"/>
              </a:rPr>
              <a:t>Focus West Model</a:t>
            </a:r>
          </a:p>
          <a:p>
            <a:pPr algn="ctr"/>
            <a:r>
              <a:rPr lang="en-US" sz="1600" dirty="0">
                <a:latin typeface="Futura Medium" panose="020B0602020204020303" pitchFamily="34" charset="-79"/>
                <a:cs typeface="Futura Medium" panose="020B0602020204020303" pitchFamily="34" charset="-79"/>
              </a:rPr>
              <a:t>Expand East Model</a:t>
            </a:r>
          </a:p>
        </p:txBody>
      </p:sp>
      <p:sp>
        <p:nvSpPr>
          <p:cNvPr id="11" name="TextBox 10">
            <a:extLst>
              <a:ext uri="{FF2B5EF4-FFF2-40B4-BE49-F238E27FC236}">
                <a16:creationId xmlns:a16="http://schemas.microsoft.com/office/drawing/2014/main" id="{F9FDFDFF-E3B1-054E-AF1C-FAC3A0F23281}"/>
              </a:ext>
            </a:extLst>
          </p:cNvPr>
          <p:cNvSpPr txBox="1"/>
          <p:nvPr/>
        </p:nvSpPr>
        <p:spPr>
          <a:xfrm>
            <a:off x="959241" y="1186253"/>
            <a:ext cx="2935162" cy="400110"/>
          </a:xfrm>
          <a:prstGeom prst="rect">
            <a:avLst/>
          </a:prstGeom>
          <a:noFill/>
        </p:spPr>
        <p:txBody>
          <a:bodyPr wrap="none" rtlCol="0">
            <a:spAutoFit/>
          </a:bodyPr>
          <a:lstStyle/>
          <a:p>
            <a:r>
              <a:rPr lang="en-US" sz="2000" b="1" dirty="0">
                <a:solidFill>
                  <a:schemeClr val="bg1"/>
                </a:solidFill>
                <a:latin typeface="Futura Medium" panose="020B0602020204020303" pitchFamily="34" charset="-79"/>
                <a:cs typeface="Futura Medium" panose="020B0602020204020303" pitchFamily="34" charset="-79"/>
              </a:rPr>
              <a:t>STRATEGIC INTENT </a:t>
            </a:r>
            <a:r>
              <a:rPr lang="en-US" b="1" dirty="0">
                <a:solidFill>
                  <a:schemeClr val="bg1"/>
                </a:solidFill>
                <a:latin typeface="Futura Medium" panose="020B0602020204020303" pitchFamily="34" charset="-79"/>
                <a:cs typeface="Futura Medium" panose="020B0602020204020303" pitchFamily="34" charset="-79"/>
              </a:rPr>
              <a:t>- </a:t>
            </a:r>
          </a:p>
        </p:txBody>
      </p:sp>
      <p:sp>
        <p:nvSpPr>
          <p:cNvPr id="17" name="Title 1">
            <a:extLst>
              <a:ext uri="{FF2B5EF4-FFF2-40B4-BE49-F238E27FC236}">
                <a16:creationId xmlns:a16="http://schemas.microsoft.com/office/drawing/2014/main" id="{8112AE04-873E-2D46-96AE-B1754037EB64}"/>
              </a:ext>
            </a:extLst>
          </p:cNvPr>
          <p:cNvSpPr txBox="1">
            <a:spLocks/>
          </p:cNvSpPr>
          <p:nvPr/>
        </p:nvSpPr>
        <p:spPr>
          <a:xfrm>
            <a:off x="0" y="12240"/>
            <a:ext cx="12192000" cy="9529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a:solidFill>
                  <a:schemeClr val="tx1"/>
                </a:solidFill>
                <a:latin typeface="Futura Medium" panose="020B0602020204020303" pitchFamily="34" charset="-79"/>
                <a:ea typeface="+mj-ea"/>
                <a:cs typeface="Futura Medium" panose="020B0602020204020303" pitchFamily="34" charset="-79"/>
              </a:defRPr>
            </a:lvl1pPr>
          </a:lstStyle>
          <a:p>
            <a:pPr algn="ctr"/>
            <a:r>
              <a:rPr lang="en-US" dirty="0">
                <a:solidFill>
                  <a:schemeClr val="tx1">
                    <a:lumMod val="65000"/>
                    <a:lumOff val="35000"/>
                  </a:schemeClr>
                </a:solidFill>
              </a:rPr>
              <a:t>Turnaround Approach</a:t>
            </a:r>
          </a:p>
        </p:txBody>
      </p:sp>
      <p:sp>
        <p:nvSpPr>
          <p:cNvPr id="10" name="Footer Placeholder 3">
            <a:extLst>
              <a:ext uri="{FF2B5EF4-FFF2-40B4-BE49-F238E27FC236}">
                <a16:creationId xmlns:a16="http://schemas.microsoft.com/office/drawing/2014/main" id="{89F1D88B-09E7-0F44-8C47-3E707A9D3B06}"/>
              </a:ext>
            </a:extLst>
          </p:cNvPr>
          <p:cNvSpPr>
            <a:spLocks noGrp="1"/>
          </p:cNvSpPr>
          <p:nvPr>
            <p:ph type="ftr" sz="quarter" idx="11"/>
          </p:nvPr>
        </p:nvSpPr>
        <p:spPr>
          <a:xfrm>
            <a:off x="4038599" y="6356350"/>
            <a:ext cx="4230757" cy="365125"/>
          </a:xfrm>
        </p:spPr>
        <p:txBody>
          <a:bodyPr/>
          <a:lstStyle/>
          <a:p>
            <a:r>
              <a:rPr lang="en-US" dirty="0"/>
              <a:t>2021 Eastside Budget – Craft Inspired, but not Craft Constrained</a:t>
            </a:r>
          </a:p>
        </p:txBody>
      </p:sp>
    </p:spTree>
    <p:extLst>
      <p:ext uri="{BB962C8B-B14F-4D97-AF65-F5344CB8AC3E}">
        <p14:creationId xmlns:p14="http://schemas.microsoft.com/office/powerpoint/2010/main" val="30911946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18093</TotalTime>
  <Words>2780</Words>
  <Application>Microsoft Office PowerPoint</Application>
  <PresentationFormat>Widescreen</PresentationFormat>
  <Paragraphs>290</Paragraphs>
  <Slides>21</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Futura Medium</vt:lpstr>
      <vt:lpstr>Open Sans</vt:lpstr>
      <vt:lpstr>Wingdings</vt:lpstr>
      <vt:lpstr>Office Theme</vt:lpstr>
      <vt:lpstr>PowerPoint Presentation</vt:lpstr>
      <vt:lpstr>PowerPoint Presentation</vt:lpstr>
      <vt:lpstr>PowerPoint Presentation</vt:lpstr>
      <vt:lpstr>PowerPoint Presentation</vt:lpstr>
      <vt:lpstr>PowerPoint Presentation</vt:lpstr>
      <vt:lpstr>Top Craft Distilleries by States and CDI</vt:lpstr>
      <vt:lpstr>Strategic Opportunity for Craft Spirits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2021 Strategy: INVESTMENT 5 States with highest Craft Spirits/CDI</vt:lpstr>
      <vt:lpstr>PowerPoint Presentation</vt:lpstr>
      <vt:lpstr>Craft Canning + Bottling Market Opportunity</vt:lpstr>
      <vt:lpstr>Craft Canning Expansion Strategy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Manfredonia</dc:creator>
  <cp:lastModifiedBy>Tyler Melton</cp:lastModifiedBy>
  <cp:revision>463</cp:revision>
  <cp:lastPrinted>2021-03-08T19:42:26Z</cp:lastPrinted>
  <dcterms:created xsi:type="dcterms:W3CDTF">2020-03-23T23:59:26Z</dcterms:created>
  <dcterms:modified xsi:type="dcterms:W3CDTF">2021-03-17T17:21:08Z</dcterms:modified>
</cp:coreProperties>
</file>